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22"/>
  </p:notesMasterIdLst>
  <p:sldIdLst>
    <p:sldId id="256" r:id="rId2"/>
    <p:sldId id="259" r:id="rId3"/>
    <p:sldId id="261" r:id="rId4"/>
    <p:sldId id="280" r:id="rId5"/>
    <p:sldId id="281" r:id="rId6"/>
    <p:sldId id="285" r:id="rId7"/>
    <p:sldId id="307" r:id="rId8"/>
    <p:sldId id="305" r:id="rId9"/>
    <p:sldId id="263" r:id="rId10"/>
    <p:sldId id="287" r:id="rId11"/>
    <p:sldId id="264" r:id="rId12"/>
    <p:sldId id="265" r:id="rId13"/>
    <p:sldId id="303" r:id="rId14"/>
    <p:sldId id="312" r:id="rId15"/>
    <p:sldId id="313" r:id="rId16"/>
    <p:sldId id="315" r:id="rId17"/>
    <p:sldId id="270" r:id="rId18"/>
    <p:sldId id="276" r:id="rId19"/>
    <p:sldId id="284"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785" autoAdjust="0"/>
  </p:normalViewPr>
  <p:slideViewPr>
    <p:cSldViewPr>
      <p:cViewPr>
        <p:scale>
          <a:sx n="73" d="100"/>
          <a:sy n="73" d="100"/>
        </p:scale>
        <p:origin x="-129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7AC568-83F8-4DD4-9A15-572576697475}" type="datetimeFigureOut">
              <a:rPr lang="en-US" smtClean="0"/>
              <a:pPr/>
              <a:t>11/12/2011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CEF25-C833-427D-9C0A-FFB629D93B81}" type="slidenum">
              <a:rPr lang="en-US" smtClean="0"/>
              <a:pPr/>
              <a:t>‹#›</a:t>
            </a:fld>
            <a:endParaRPr lang="en-US"/>
          </a:p>
        </p:txBody>
      </p:sp>
    </p:spTree>
    <p:extLst>
      <p:ext uri="{BB962C8B-B14F-4D97-AF65-F5344CB8AC3E}">
        <p14:creationId xmlns:p14="http://schemas.microsoft.com/office/powerpoint/2010/main" val="82590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77CE62-9660-4D91-8B7A-5394C10FE6E3}" type="slidenum">
              <a:rPr lang="en-US"/>
              <a:pPr/>
              <a:t>4</a:t>
            </a:fld>
            <a:endParaRPr lang="en-US"/>
          </a:p>
        </p:txBody>
      </p:sp>
      <p:sp>
        <p:nvSpPr>
          <p:cNvPr id="155650" name="Rectangle 2"/>
          <p:cNvSpPr>
            <a:spLocks noGrp="1" noRot="1" noChangeAspect="1" noChangeArrowheads="1" noTextEdit="1"/>
          </p:cNvSpPr>
          <p:nvPr>
            <p:ph type="sldImg"/>
          </p:nvPr>
        </p:nvSpPr>
        <p:spPr>
          <a:xfrm>
            <a:off x="1292225" y="798513"/>
            <a:ext cx="4273550" cy="3205162"/>
          </a:xfrm>
          <a:ln/>
        </p:spPr>
      </p:sp>
      <p:sp>
        <p:nvSpPr>
          <p:cNvPr id="155651" name="Rectangle 3"/>
          <p:cNvSpPr>
            <a:spLocks noGrp="1" noChangeArrowheads="1"/>
          </p:cNvSpPr>
          <p:nvPr>
            <p:ph type="body" idx="1"/>
          </p:nvPr>
        </p:nvSpPr>
        <p:spPr>
          <a:xfrm>
            <a:off x="914400" y="4476751"/>
            <a:ext cx="5029200" cy="3847475"/>
          </a:xfrm>
        </p:spPr>
        <p:txBody>
          <a:bodyPr/>
          <a:lstStyle/>
          <a:p>
            <a:r>
              <a:rPr lang="en-US"/>
              <a:t>LBM is new &amp; has been confined to physics literature, until recently. </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39CB1F-A794-440A-8628-DF29AD343390}" type="slidenum">
              <a:rPr lang="en-US"/>
              <a:pPr/>
              <a:t>5</a:t>
            </a:fld>
            <a:endParaRPr lang="en-US"/>
          </a:p>
        </p:txBody>
      </p:sp>
      <p:sp>
        <p:nvSpPr>
          <p:cNvPr id="157698" name="Rectangle 2"/>
          <p:cNvSpPr>
            <a:spLocks noGrp="1" noRot="1" noChangeAspect="1" noChangeArrowheads="1" noTextEdit="1"/>
          </p:cNvSpPr>
          <p:nvPr>
            <p:ph type="sldImg"/>
          </p:nvPr>
        </p:nvSpPr>
        <p:spPr>
          <a:xfrm>
            <a:off x="1292225" y="798513"/>
            <a:ext cx="4273550" cy="3205162"/>
          </a:xfrm>
          <a:ln/>
        </p:spPr>
      </p:sp>
      <p:sp>
        <p:nvSpPr>
          <p:cNvPr id="157699" name="Rectangle 3"/>
          <p:cNvSpPr>
            <a:spLocks noGrp="1" noChangeArrowheads="1"/>
          </p:cNvSpPr>
          <p:nvPr>
            <p:ph type="body" idx="1"/>
          </p:nvPr>
        </p:nvSpPr>
        <p:spPr>
          <a:xfrm>
            <a:off x="914400" y="4476751"/>
            <a:ext cx="5029200" cy="3847475"/>
          </a:xfrm>
        </p:spPr>
        <p:txBody>
          <a:bodyPr/>
          <a:lstStyle/>
          <a:p>
            <a:r>
              <a:rPr lang="en-US"/>
              <a:t>As you can see most of the LBM literature is in math or physics, very little is found in earth sciences.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E344AB-8381-4EA7-A0EF-D44A906556F2}" type="slidenum">
              <a:rPr lang="en-US"/>
              <a:pPr/>
              <a:t>6</a:t>
            </a:fld>
            <a:endParaRPr lang="en-US"/>
          </a:p>
        </p:txBody>
      </p:sp>
      <p:sp>
        <p:nvSpPr>
          <p:cNvPr id="135170" name="Rectangle 2"/>
          <p:cNvSpPr>
            <a:spLocks noGrp="1" noRot="1" noChangeAspect="1" noChangeArrowheads="1" noTextEdit="1"/>
          </p:cNvSpPr>
          <p:nvPr>
            <p:ph type="sldImg"/>
          </p:nvPr>
        </p:nvSpPr>
        <p:spPr>
          <a:xfrm>
            <a:off x="1292225" y="798513"/>
            <a:ext cx="4273550" cy="3205162"/>
          </a:xfrm>
          <a:ln/>
        </p:spPr>
      </p:sp>
      <p:sp>
        <p:nvSpPr>
          <p:cNvPr id="135171" name="Rectangle 3"/>
          <p:cNvSpPr>
            <a:spLocks noGrp="1" noChangeArrowheads="1"/>
          </p:cNvSpPr>
          <p:nvPr>
            <p:ph type="body" idx="1"/>
          </p:nvPr>
        </p:nvSpPr>
        <p:spPr>
          <a:xfrm>
            <a:off x="914400" y="4476751"/>
            <a:ext cx="5029200" cy="3847475"/>
          </a:xfrm>
        </p:spPr>
        <p:txBody>
          <a:bodyPr/>
          <a:lstStyle/>
          <a:p>
            <a:r>
              <a:rPr lang="en-US" dirty="0"/>
              <a:t>This diagram gives a quick overview of LBM’s capabilities. It can simulate simple fluid flow such as streamlines, or multiphase flow such as a water and it’s own </a:t>
            </a:r>
            <a:r>
              <a:rPr lang="en-US" dirty="0" err="1"/>
              <a:t>vapour</a:t>
            </a:r>
            <a:r>
              <a:rPr lang="en-US" dirty="0"/>
              <a:t>. It can simulate immiscible fluids such as oil and water, or what I will be showing today, miscible fluids such as </a:t>
            </a:r>
            <a:r>
              <a:rPr lang="en-US" dirty="0" smtClean="0"/>
              <a:t>. </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ACEF25-C833-427D-9C0A-FFB629D93B81}"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6CC16603-3A52-433D-88B2-C0C655DFB33F}" type="slidenum">
              <a:rPr lang="en-US"/>
              <a:pPr/>
              <a:t>10</a:t>
            </a:fld>
            <a:endParaRPr lang="en-US"/>
          </a:p>
        </p:txBody>
      </p:sp>
      <p:sp>
        <p:nvSpPr>
          <p:cNvPr id="18841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8841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AB040B-1339-41D4-A4D9-805C7D06D3D7}" type="slidenum">
              <a:rPr lang="en-US"/>
              <a:pPr/>
              <a:t>13</a:t>
            </a:fld>
            <a:endParaRPr lang="en-US"/>
          </a:p>
        </p:txBody>
      </p:sp>
      <p:sp>
        <p:nvSpPr>
          <p:cNvPr id="169986" name="Rectangle 2"/>
          <p:cNvSpPr>
            <a:spLocks noGrp="1" noRot="1" noChangeAspect="1" noChangeArrowheads="1" noTextEdit="1"/>
          </p:cNvSpPr>
          <p:nvPr>
            <p:ph type="sldImg"/>
          </p:nvPr>
        </p:nvSpPr>
        <p:spPr>
          <a:xfrm>
            <a:off x="1292225" y="798513"/>
            <a:ext cx="4273550" cy="3205162"/>
          </a:xfrm>
          <a:ln/>
        </p:spPr>
      </p:sp>
      <p:sp>
        <p:nvSpPr>
          <p:cNvPr id="169987" name="Rectangle 3"/>
          <p:cNvSpPr>
            <a:spLocks noGrp="1" noChangeArrowheads="1"/>
          </p:cNvSpPr>
          <p:nvPr>
            <p:ph type="body" idx="1"/>
          </p:nvPr>
        </p:nvSpPr>
        <p:spPr>
          <a:xfrm>
            <a:off x="914400" y="4476751"/>
            <a:ext cx="5029200" cy="3847475"/>
          </a:xfrm>
        </p:spPr>
        <p:txBody>
          <a:bodyPr/>
          <a:lstStyle/>
          <a:p>
            <a:r>
              <a:rPr lang="en-US"/>
              <a:t>The collision step is difficult to portray but is essentially the difference between the distribution function at that node and the distribution of the equilibrium state of the particles (fluid) at the same node.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E089B4-C199-4DA0-A20A-75218796E1AC}" type="slidenum">
              <a:rPr lang="en-US"/>
              <a:pPr/>
              <a:t>19</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xfrm>
            <a:off x="686591" y="4344025"/>
            <a:ext cx="5486400" cy="4112926"/>
          </a:xfrm>
        </p:spPr>
        <p:txBody>
          <a:bodyPr/>
          <a:lstStyle/>
          <a:p>
            <a:pPr>
              <a:lnSpc>
                <a:spcPct val="80000"/>
              </a:lnSpc>
            </a:pPr>
            <a:r>
              <a:rPr lang="en-US" sz="800" dirty="0"/>
              <a:t>This represents the mixing that would occur when saltwater is sitting on top of freshwater.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CA316EA-23F6-43FD-A0FA-FC87E5D2B726}" type="datetime1">
              <a:rPr lang="en-US" smtClean="0"/>
              <a:pPr/>
              <a:t>11/12/2011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D9E8CFE-0BB2-4A35-B215-41FB12F767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E638E6-15C1-49E0-9CB6-4E7FB7B28DD5}" type="datetime1">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9E8CFE-0BB2-4A35-B215-41FB12F767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78C917-1B2F-4D10-96C2-16B7CE23474A}" type="datetime1">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9E8CFE-0BB2-4A35-B215-41FB12F7670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fld id="{18312C8C-DD4D-4103-AEC3-D781A6619D32}" type="datetime1">
              <a:rPr lang="en-US" smtClean="0"/>
              <a:pPr/>
              <a:t>11/12/2011</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2E91B074-432D-4E46-916D-7F985803696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50C1349-FE8E-4592-A74F-B0AB6E75AE37}" type="datetime1">
              <a:rPr lang="en-US" smtClean="0"/>
              <a:pPr/>
              <a:t>11/12/2011</a:t>
            </a:fld>
            <a:endParaRPr lang="en-US"/>
          </a:p>
        </p:txBody>
      </p:sp>
      <p:sp>
        <p:nvSpPr>
          <p:cNvPr id="9" name="Slide Number Placeholder 8"/>
          <p:cNvSpPr>
            <a:spLocks noGrp="1"/>
          </p:cNvSpPr>
          <p:nvPr>
            <p:ph type="sldNum" sz="quarter" idx="15"/>
          </p:nvPr>
        </p:nvSpPr>
        <p:spPr/>
        <p:txBody>
          <a:bodyPr rtlCol="0"/>
          <a:lstStyle/>
          <a:p>
            <a:fld id="{1D9E8CFE-0BB2-4A35-B215-41FB12F76705}"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8291346-1EE4-4893-AC61-D7334455F43B}" type="datetime1">
              <a:rPr lang="en-US" smtClean="0"/>
              <a:pPr/>
              <a:t>11/12/2011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D9E8CFE-0BB2-4A35-B215-41FB12F767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A6C9059-3A2E-4F7D-B515-AE37C2112733}" type="datetime1">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9E8CFE-0BB2-4A35-B215-41FB12F76705}"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168FBCF-CA8F-4C1F-B366-5B8672E265BC}" type="datetime1">
              <a:rPr lang="en-US" smtClean="0"/>
              <a:pPr/>
              <a:t>11/12/2011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9E8CFE-0BB2-4A35-B215-41FB12F76705}"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377E9CF-2B26-4DF0-A83F-72FE3CC1139D}" type="datetime1">
              <a:rPr lang="en-US" smtClean="0"/>
              <a:pPr/>
              <a:t>11/12/2011</a:t>
            </a:fld>
            <a:endParaRPr lang="en-US"/>
          </a:p>
        </p:txBody>
      </p:sp>
      <p:sp>
        <p:nvSpPr>
          <p:cNvPr id="7" name="Slide Number Placeholder 6"/>
          <p:cNvSpPr>
            <a:spLocks noGrp="1"/>
          </p:cNvSpPr>
          <p:nvPr>
            <p:ph type="sldNum" sz="quarter" idx="11"/>
          </p:nvPr>
        </p:nvSpPr>
        <p:spPr/>
        <p:txBody>
          <a:bodyPr rtlCol="0"/>
          <a:lstStyle/>
          <a:p>
            <a:fld id="{1D9E8CFE-0BB2-4A35-B215-41FB12F76705}"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4A3A2-2DED-4BC3-860C-E174306C686E}" type="datetime1">
              <a:rPr lang="en-US" smtClean="0"/>
              <a:pPr/>
              <a:t>11/12/2011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9E8CFE-0BB2-4A35-B215-41FB12F767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9E9223F-FB33-4E29-939B-D6802443777F}" type="datetime1">
              <a:rPr lang="en-US" smtClean="0"/>
              <a:pPr/>
              <a:t>11/12/2011</a:t>
            </a:fld>
            <a:endParaRPr lang="en-US"/>
          </a:p>
        </p:txBody>
      </p:sp>
      <p:sp>
        <p:nvSpPr>
          <p:cNvPr id="22" name="Slide Number Placeholder 21"/>
          <p:cNvSpPr>
            <a:spLocks noGrp="1"/>
          </p:cNvSpPr>
          <p:nvPr>
            <p:ph type="sldNum" sz="quarter" idx="15"/>
          </p:nvPr>
        </p:nvSpPr>
        <p:spPr/>
        <p:txBody>
          <a:bodyPr rtlCol="0"/>
          <a:lstStyle/>
          <a:p>
            <a:fld id="{1D9E8CFE-0BB2-4A35-B215-41FB12F76705}"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385ED6D-B824-4305-9079-478C7131540A}" type="datetime1">
              <a:rPr lang="en-US" smtClean="0"/>
              <a:pPr/>
              <a:t>11/12/2011</a:t>
            </a:fld>
            <a:endParaRPr lang="en-US"/>
          </a:p>
        </p:txBody>
      </p:sp>
      <p:sp>
        <p:nvSpPr>
          <p:cNvPr id="18" name="Slide Number Placeholder 17"/>
          <p:cNvSpPr>
            <a:spLocks noGrp="1"/>
          </p:cNvSpPr>
          <p:nvPr>
            <p:ph type="sldNum" sz="quarter" idx="11"/>
          </p:nvPr>
        </p:nvSpPr>
        <p:spPr/>
        <p:txBody>
          <a:bodyPr rtlCol="0"/>
          <a:lstStyle/>
          <a:p>
            <a:fld id="{1D9E8CFE-0BB2-4A35-B215-41FB12F76705}"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1614EB0-9F34-4F67-84C9-C6DC70912ADF}" type="datetime1">
              <a:rPr lang="en-US" smtClean="0"/>
              <a:pPr/>
              <a:t>11/12/2011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D9E8CFE-0BB2-4A35-B215-41FB12F767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Lst>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4.xml"/><Relationship Id="rId4" Type="http://schemas.openxmlformats.org/officeDocument/2006/relationships/image" Target="../media/image30.png"/></Relationships>
</file>

<file path=ppt/slides/_rels/slide1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1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04800"/>
            <a:ext cx="6172200" cy="1894362"/>
          </a:xfrm>
        </p:spPr>
        <p:txBody>
          <a:bodyPr>
            <a:normAutofit/>
          </a:bodyPr>
          <a:lstStyle/>
          <a:p>
            <a:pPr algn="ctr"/>
            <a:r>
              <a:rPr lang="en-US" dirty="0" smtClean="0"/>
              <a:t>Unit conversion in LBM</a:t>
            </a:r>
            <a:endParaRPr lang="en-US" dirty="0"/>
          </a:p>
        </p:txBody>
      </p:sp>
      <p:sp>
        <p:nvSpPr>
          <p:cNvPr id="4" name="Title 1"/>
          <p:cNvSpPr txBox="1">
            <a:spLocks/>
          </p:cNvSpPr>
          <p:nvPr/>
        </p:nvSpPr>
        <p:spPr>
          <a:xfrm>
            <a:off x="2971800" y="3581400"/>
            <a:ext cx="6172200" cy="1894362"/>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small" spc="0" normalizeH="0" baseline="0" noProof="0" dirty="0" err="1" smtClean="0">
                <a:ln>
                  <a:noFill/>
                </a:ln>
                <a:solidFill>
                  <a:schemeClr val="tx2"/>
                </a:solidFill>
                <a:effectLst/>
                <a:uLnTx/>
                <a:uFillTx/>
                <a:latin typeface="+mj-lt"/>
                <a:ea typeface="+mj-ea"/>
                <a:cs typeface="+mj-cs"/>
              </a:rPr>
              <a:t>Arman</a:t>
            </a:r>
            <a:r>
              <a:rPr kumimoji="0" lang="en-US" sz="3000" b="1" i="0" u="none" strike="noStrike" kern="1200" cap="small" spc="0" normalizeH="0" noProof="0" dirty="0" smtClean="0">
                <a:ln>
                  <a:noFill/>
                </a:ln>
                <a:solidFill>
                  <a:schemeClr val="tx2"/>
                </a:solidFill>
                <a:effectLst/>
                <a:uLnTx/>
                <a:uFillTx/>
                <a:latin typeface="+mj-lt"/>
                <a:ea typeface="+mj-ea"/>
                <a:cs typeface="+mj-cs"/>
              </a:rPr>
              <a:t> </a:t>
            </a:r>
            <a:r>
              <a:rPr kumimoji="0" lang="en-US" sz="3000" b="1" i="0" u="none" strike="noStrike" kern="1200" cap="small" spc="0" normalizeH="0" noProof="0" dirty="0" err="1" smtClean="0">
                <a:ln>
                  <a:noFill/>
                </a:ln>
                <a:solidFill>
                  <a:schemeClr val="tx2"/>
                </a:solidFill>
                <a:effectLst/>
                <a:uLnTx/>
                <a:uFillTx/>
                <a:latin typeface="+mj-lt"/>
                <a:ea typeface="+mj-ea"/>
                <a:cs typeface="+mj-cs"/>
              </a:rPr>
              <a:t>Safdari</a:t>
            </a:r>
            <a:endParaRPr kumimoji="0" lang="en-US" sz="3000" b="1" i="0" u="none" strike="noStrike" kern="1200" cap="small"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itle 1"/>
          <p:cNvSpPr txBox="1">
            <a:spLocks/>
          </p:cNvSpPr>
          <p:nvPr/>
        </p:nvSpPr>
        <p:spPr>
          <a:xfrm>
            <a:off x="304800" y="304800"/>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000" cap="small" dirty="0" smtClean="0">
                <a:solidFill>
                  <a:schemeClr val="tx2"/>
                </a:solidFill>
                <a:latin typeface="+mj-lt"/>
                <a:ea typeface="+mj-ea"/>
                <a:cs typeface="+mj-cs"/>
              </a:rPr>
              <a:t>Example Discussion</a:t>
            </a: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pic>
        <p:nvPicPr>
          <p:cNvPr id="65537" name="Picture 1"/>
          <p:cNvPicPr>
            <a:picLocks noChangeAspect="1" noChangeArrowheads="1"/>
          </p:cNvPicPr>
          <p:nvPr/>
        </p:nvPicPr>
        <p:blipFill>
          <a:blip r:embed="rId3"/>
          <a:srcRect/>
          <a:stretch>
            <a:fillRect/>
          </a:stretch>
        </p:blipFill>
        <p:spPr bwMode="auto">
          <a:xfrm>
            <a:off x="533400" y="1600200"/>
            <a:ext cx="5114925" cy="1600200"/>
          </a:xfrm>
          <a:prstGeom prst="rect">
            <a:avLst/>
          </a:prstGeom>
          <a:noFill/>
          <a:ln w="9525">
            <a:noFill/>
            <a:miter lim="800000"/>
            <a:headEnd/>
            <a:tailEnd/>
          </a:ln>
          <a:effectLst/>
        </p:spPr>
      </p:pic>
      <p:pic>
        <p:nvPicPr>
          <p:cNvPr id="65538" name="Picture 2"/>
          <p:cNvPicPr>
            <a:picLocks noChangeAspect="1" noChangeArrowheads="1"/>
          </p:cNvPicPr>
          <p:nvPr/>
        </p:nvPicPr>
        <p:blipFill>
          <a:blip r:embed="rId4"/>
          <a:srcRect/>
          <a:stretch>
            <a:fillRect/>
          </a:stretch>
        </p:blipFill>
        <p:spPr bwMode="auto">
          <a:xfrm>
            <a:off x="762000" y="3810000"/>
            <a:ext cx="4876800" cy="1703446"/>
          </a:xfrm>
          <a:prstGeom prst="rect">
            <a:avLst/>
          </a:prstGeom>
          <a:noFill/>
          <a:ln w="9525">
            <a:noFill/>
            <a:miter lim="800000"/>
            <a:headEnd/>
            <a:tailEnd/>
          </a:ln>
          <a:effectLst/>
        </p:spPr>
      </p:pic>
      <p:pic>
        <p:nvPicPr>
          <p:cNvPr id="65539" name="Picture 3"/>
          <p:cNvPicPr>
            <a:picLocks noChangeAspect="1" noChangeArrowheads="1"/>
          </p:cNvPicPr>
          <p:nvPr/>
        </p:nvPicPr>
        <p:blipFill>
          <a:blip r:embed="rId5"/>
          <a:srcRect/>
          <a:stretch>
            <a:fillRect/>
          </a:stretch>
        </p:blipFill>
        <p:spPr bwMode="auto">
          <a:xfrm>
            <a:off x="6324600" y="1524000"/>
            <a:ext cx="1757430" cy="381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1143000"/>
          </a:xfrm>
        </p:spPr>
        <p:txBody>
          <a:bodyPr>
            <a:noAutofit/>
          </a:bodyPr>
          <a:lstStyle/>
          <a:p>
            <a:r>
              <a:rPr lang="en-US" sz="3600" dirty="0" smtClean="0"/>
              <a:t>Choose Physical Parameters</a:t>
            </a:r>
            <a:endParaRPr lang="en-US" sz="3600" dirty="0"/>
          </a:p>
        </p:txBody>
      </p:sp>
      <p:pic>
        <p:nvPicPr>
          <p:cNvPr id="3075" name="Picture 3"/>
          <p:cNvPicPr>
            <a:picLocks noChangeAspect="1" noChangeArrowheads="1"/>
          </p:cNvPicPr>
          <p:nvPr/>
        </p:nvPicPr>
        <p:blipFill>
          <a:blip r:embed="rId2"/>
          <a:srcRect/>
          <a:stretch>
            <a:fillRect/>
          </a:stretch>
        </p:blipFill>
        <p:spPr bwMode="auto">
          <a:xfrm>
            <a:off x="685800" y="1524000"/>
            <a:ext cx="7620000" cy="1905000"/>
          </a:xfrm>
          <a:prstGeom prst="rect">
            <a:avLst/>
          </a:prstGeom>
          <a:noFill/>
          <a:ln w="9525">
            <a:noFill/>
            <a:miter lim="800000"/>
            <a:headEnd/>
            <a:tailEnd/>
          </a:ln>
          <a:effectLst/>
        </p:spPr>
      </p:pic>
      <p:pic>
        <p:nvPicPr>
          <p:cNvPr id="3" name="Picture 4"/>
          <p:cNvPicPr>
            <a:picLocks noChangeAspect="1" noChangeArrowheads="1"/>
          </p:cNvPicPr>
          <p:nvPr/>
        </p:nvPicPr>
        <p:blipFill>
          <a:blip r:embed="rId3"/>
          <a:srcRect/>
          <a:stretch>
            <a:fillRect/>
          </a:stretch>
        </p:blipFill>
        <p:spPr bwMode="auto">
          <a:xfrm>
            <a:off x="762000" y="3962398"/>
            <a:ext cx="7543800" cy="10668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7467600" cy="731838"/>
          </a:xfrm>
        </p:spPr>
        <p:txBody>
          <a:bodyPr/>
          <a:lstStyle/>
          <a:p>
            <a:r>
              <a:rPr lang="en-US" dirty="0" smtClean="0"/>
              <a:t>Choose Simulation Parameters</a:t>
            </a:r>
            <a:endParaRPr lang="en-US" dirty="0"/>
          </a:p>
        </p:txBody>
      </p:sp>
      <p:pic>
        <p:nvPicPr>
          <p:cNvPr id="69633" name="Picture 1"/>
          <p:cNvPicPr>
            <a:picLocks noChangeAspect="1" noChangeArrowheads="1"/>
          </p:cNvPicPr>
          <p:nvPr/>
        </p:nvPicPr>
        <p:blipFill>
          <a:blip r:embed="rId2"/>
          <a:srcRect/>
          <a:stretch>
            <a:fillRect/>
          </a:stretch>
        </p:blipFill>
        <p:spPr bwMode="auto">
          <a:xfrm>
            <a:off x="762000" y="1524000"/>
            <a:ext cx="6856751" cy="838200"/>
          </a:xfrm>
          <a:prstGeom prst="rect">
            <a:avLst/>
          </a:prstGeom>
          <a:noFill/>
          <a:ln w="9525">
            <a:noFill/>
            <a:miter lim="800000"/>
            <a:headEnd/>
            <a:tailEnd/>
          </a:ln>
          <a:effectLst/>
        </p:spPr>
      </p:pic>
      <p:pic>
        <p:nvPicPr>
          <p:cNvPr id="69634" name="Picture 2"/>
          <p:cNvPicPr>
            <a:picLocks noChangeAspect="1" noChangeArrowheads="1"/>
          </p:cNvPicPr>
          <p:nvPr/>
        </p:nvPicPr>
        <p:blipFill>
          <a:blip r:embed="rId3"/>
          <a:srcRect/>
          <a:stretch>
            <a:fillRect/>
          </a:stretch>
        </p:blipFill>
        <p:spPr bwMode="auto">
          <a:xfrm>
            <a:off x="761999" y="2819400"/>
            <a:ext cx="6858001" cy="990600"/>
          </a:xfrm>
          <a:prstGeom prst="rect">
            <a:avLst/>
          </a:prstGeom>
          <a:noFill/>
          <a:ln w="9525">
            <a:noFill/>
            <a:miter lim="800000"/>
            <a:headEnd/>
            <a:tailEnd/>
          </a:ln>
          <a:effectLst/>
        </p:spPr>
      </p:pic>
      <p:pic>
        <p:nvPicPr>
          <p:cNvPr id="69635" name="Picture 3"/>
          <p:cNvPicPr>
            <a:picLocks noChangeAspect="1" noChangeArrowheads="1"/>
          </p:cNvPicPr>
          <p:nvPr/>
        </p:nvPicPr>
        <p:blipFill>
          <a:blip r:embed="rId4"/>
          <a:srcRect/>
          <a:stretch>
            <a:fillRect/>
          </a:stretch>
        </p:blipFill>
        <p:spPr bwMode="auto">
          <a:xfrm>
            <a:off x="838201" y="4191000"/>
            <a:ext cx="6781800" cy="91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457200" y="-152400"/>
            <a:ext cx="8229600" cy="1143000"/>
          </a:xfrm>
          <a:noFill/>
          <a:ln/>
        </p:spPr>
        <p:txBody>
          <a:bodyPr/>
          <a:lstStyle/>
          <a:p>
            <a:r>
              <a:rPr lang="en-US" b="1" dirty="0" smtClean="0"/>
              <a:t>Make Use Of Reynolds Number</a:t>
            </a:r>
            <a:endParaRPr lang="en-US" b="1" dirty="0"/>
          </a:p>
        </p:txBody>
      </p:sp>
      <p:pic>
        <p:nvPicPr>
          <p:cNvPr id="54277" name="Picture 5"/>
          <p:cNvPicPr>
            <a:picLocks noGrp="1" noChangeAspect="1" noChangeArrowheads="1"/>
          </p:cNvPicPr>
          <p:nvPr>
            <p:ph sz="quarter" idx="1"/>
          </p:nvPr>
        </p:nvPicPr>
        <p:blipFill>
          <a:blip r:embed="rId3"/>
          <a:srcRect/>
          <a:stretch>
            <a:fillRect/>
          </a:stretch>
        </p:blipFill>
        <p:spPr bwMode="auto">
          <a:xfrm>
            <a:off x="685799" y="1447800"/>
            <a:ext cx="7778187" cy="1219200"/>
          </a:xfrm>
          <a:prstGeom prst="rect">
            <a:avLst/>
          </a:prstGeom>
          <a:noFill/>
          <a:ln w="9525">
            <a:noFill/>
            <a:miter lim="800000"/>
            <a:headEnd/>
            <a:tailEnd/>
          </a:ln>
          <a:effectLst/>
        </p:spPr>
      </p:pic>
      <p:pic>
        <p:nvPicPr>
          <p:cNvPr id="54279" name="Picture 7"/>
          <p:cNvPicPr>
            <a:picLocks noChangeAspect="1" noChangeArrowheads="1"/>
          </p:cNvPicPr>
          <p:nvPr/>
        </p:nvPicPr>
        <p:blipFill>
          <a:blip r:embed="rId4"/>
          <a:srcRect/>
          <a:stretch>
            <a:fillRect/>
          </a:stretch>
        </p:blipFill>
        <p:spPr bwMode="auto">
          <a:xfrm>
            <a:off x="581893" y="3062288"/>
            <a:ext cx="7886697" cy="1204912"/>
          </a:xfrm>
          <a:prstGeom prst="rect">
            <a:avLst/>
          </a:prstGeom>
          <a:noFill/>
          <a:ln w="9525">
            <a:noFill/>
            <a:miter lim="800000"/>
            <a:headEnd/>
            <a:tailEnd/>
          </a:ln>
          <a:effectLst/>
        </p:spPr>
      </p:pic>
      <p:pic>
        <p:nvPicPr>
          <p:cNvPr id="54280" name="Picture 8"/>
          <p:cNvPicPr>
            <a:picLocks noChangeAspect="1" noChangeArrowheads="1"/>
          </p:cNvPicPr>
          <p:nvPr/>
        </p:nvPicPr>
        <p:blipFill>
          <a:blip r:embed="rId5"/>
          <a:srcRect/>
          <a:stretch>
            <a:fillRect/>
          </a:stretch>
        </p:blipFill>
        <p:spPr bwMode="auto">
          <a:xfrm>
            <a:off x="609600" y="4495799"/>
            <a:ext cx="7848600" cy="11811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579438"/>
          </a:xfrm>
        </p:spPr>
        <p:txBody>
          <a:bodyPr>
            <a:normAutofit/>
          </a:bodyPr>
          <a:lstStyle/>
          <a:p>
            <a:r>
              <a:rPr lang="en-US" dirty="0" smtClean="0"/>
              <a:t>Time Conversion Factor</a:t>
            </a:r>
            <a:endParaRPr lang="en-US" dirty="0"/>
          </a:p>
        </p:txBody>
      </p:sp>
      <p:pic>
        <p:nvPicPr>
          <p:cNvPr id="77825" name="Picture 1"/>
          <p:cNvPicPr>
            <a:picLocks noChangeAspect="1" noChangeArrowheads="1"/>
          </p:cNvPicPr>
          <p:nvPr/>
        </p:nvPicPr>
        <p:blipFill>
          <a:blip r:embed="rId2"/>
          <a:srcRect/>
          <a:stretch>
            <a:fillRect/>
          </a:stretch>
        </p:blipFill>
        <p:spPr bwMode="auto">
          <a:xfrm>
            <a:off x="609600" y="1143000"/>
            <a:ext cx="7467600" cy="1482340"/>
          </a:xfrm>
          <a:prstGeom prst="rect">
            <a:avLst/>
          </a:prstGeom>
          <a:noFill/>
          <a:ln w="9525">
            <a:noFill/>
            <a:miter lim="800000"/>
            <a:headEnd/>
            <a:tailEnd/>
          </a:ln>
          <a:effectLst/>
        </p:spPr>
      </p:pic>
      <p:pic>
        <p:nvPicPr>
          <p:cNvPr id="77826" name="Picture 2"/>
          <p:cNvPicPr>
            <a:picLocks noChangeAspect="1" noChangeArrowheads="1"/>
          </p:cNvPicPr>
          <p:nvPr/>
        </p:nvPicPr>
        <p:blipFill>
          <a:blip r:embed="rId3"/>
          <a:srcRect/>
          <a:stretch>
            <a:fillRect/>
          </a:stretch>
        </p:blipFill>
        <p:spPr bwMode="auto">
          <a:xfrm>
            <a:off x="685800" y="3048000"/>
            <a:ext cx="7391400" cy="1447800"/>
          </a:xfrm>
          <a:prstGeom prst="rect">
            <a:avLst/>
          </a:prstGeom>
          <a:noFill/>
          <a:ln w="9525">
            <a:noFill/>
            <a:miter lim="800000"/>
            <a:headEnd/>
            <a:tailEnd/>
          </a:ln>
          <a:effectLst/>
        </p:spPr>
      </p:pic>
      <p:pic>
        <p:nvPicPr>
          <p:cNvPr id="77827" name="Picture 3"/>
          <p:cNvPicPr>
            <a:picLocks noChangeAspect="1" noChangeArrowheads="1"/>
          </p:cNvPicPr>
          <p:nvPr/>
        </p:nvPicPr>
        <p:blipFill>
          <a:blip r:embed="rId4"/>
          <a:srcRect/>
          <a:stretch>
            <a:fillRect/>
          </a:stretch>
        </p:blipFill>
        <p:spPr bwMode="auto">
          <a:xfrm>
            <a:off x="685800" y="4724400"/>
            <a:ext cx="7385538" cy="114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a:bodyPr>
          <a:lstStyle/>
          <a:p>
            <a:r>
              <a:rPr lang="en-US" dirty="0" smtClean="0"/>
              <a:t>Velocity Conversion Factor</a:t>
            </a:r>
            <a:endParaRPr lang="en-US" dirty="0"/>
          </a:p>
        </p:txBody>
      </p:sp>
      <p:pic>
        <p:nvPicPr>
          <p:cNvPr id="76801" name="Picture 1"/>
          <p:cNvPicPr>
            <a:picLocks noChangeAspect="1" noChangeArrowheads="1"/>
          </p:cNvPicPr>
          <p:nvPr/>
        </p:nvPicPr>
        <p:blipFill>
          <a:blip r:embed="rId2"/>
          <a:srcRect/>
          <a:stretch>
            <a:fillRect/>
          </a:stretch>
        </p:blipFill>
        <p:spPr bwMode="auto">
          <a:xfrm>
            <a:off x="609599" y="1371600"/>
            <a:ext cx="7579895" cy="1143000"/>
          </a:xfrm>
          <a:prstGeom prst="rect">
            <a:avLst/>
          </a:prstGeom>
          <a:noFill/>
          <a:ln w="9525">
            <a:noFill/>
            <a:miter lim="800000"/>
            <a:headEnd/>
            <a:tailEnd/>
          </a:ln>
          <a:effectLst/>
        </p:spPr>
      </p:pic>
      <p:pic>
        <p:nvPicPr>
          <p:cNvPr id="76802" name="Picture 2"/>
          <p:cNvPicPr>
            <a:picLocks noChangeAspect="1" noChangeArrowheads="1"/>
          </p:cNvPicPr>
          <p:nvPr/>
        </p:nvPicPr>
        <p:blipFill>
          <a:blip r:embed="rId3"/>
          <a:srcRect/>
          <a:stretch>
            <a:fillRect/>
          </a:stretch>
        </p:blipFill>
        <p:spPr bwMode="auto">
          <a:xfrm>
            <a:off x="609600" y="2971800"/>
            <a:ext cx="7680960" cy="990600"/>
          </a:xfrm>
          <a:prstGeom prst="rect">
            <a:avLst/>
          </a:prstGeom>
          <a:noFill/>
          <a:ln w="9525">
            <a:noFill/>
            <a:miter lim="800000"/>
            <a:headEnd/>
            <a:tailEnd/>
          </a:ln>
          <a:effectLst/>
        </p:spPr>
      </p:pic>
      <p:pic>
        <p:nvPicPr>
          <p:cNvPr id="76803" name="Picture 3"/>
          <p:cNvPicPr>
            <a:picLocks noChangeAspect="1" noChangeArrowheads="1"/>
          </p:cNvPicPr>
          <p:nvPr/>
        </p:nvPicPr>
        <p:blipFill>
          <a:blip r:embed="rId4"/>
          <a:srcRect/>
          <a:stretch>
            <a:fillRect/>
          </a:stretch>
        </p:blipFill>
        <p:spPr bwMode="auto">
          <a:xfrm>
            <a:off x="649942" y="4244787"/>
            <a:ext cx="7543800" cy="11711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96962"/>
          </a:xfrm>
        </p:spPr>
        <p:txBody>
          <a:bodyPr>
            <a:normAutofit/>
          </a:bodyPr>
          <a:lstStyle/>
          <a:p>
            <a:r>
              <a:rPr lang="en-US" dirty="0" smtClean="0"/>
              <a:t>Check the Correct Simulation Parameters</a:t>
            </a:r>
            <a:endParaRPr lang="en-US" dirty="0"/>
          </a:p>
        </p:txBody>
      </p:sp>
      <p:pic>
        <p:nvPicPr>
          <p:cNvPr id="74753" name="Picture 1"/>
          <p:cNvPicPr>
            <a:picLocks noChangeAspect="1" noChangeArrowheads="1"/>
          </p:cNvPicPr>
          <p:nvPr/>
        </p:nvPicPr>
        <p:blipFill>
          <a:blip r:embed="rId2"/>
          <a:srcRect/>
          <a:stretch>
            <a:fillRect/>
          </a:stretch>
        </p:blipFill>
        <p:spPr bwMode="auto">
          <a:xfrm>
            <a:off x="457200" y="1600200"/>
            <a:ext cx="7860082" cy="1143000"/>
          </a:xfrm>
          <a:prstGeom prst="rect">
            <a:avLst/>
          </a:prstGeom>
          <a:noFill/>
          <a:ln w="9525">
            <a:noFill/>
            <a:miter lim="800000"/>
            <a:headEnd/>
            <a:tailEnd/>
          </a:ln>
          <a:effectLst/>
        </p:spPr>
      </p:pic>
      <p:pic>
        <p:nvPicPr>
          <p:cNvPr id="74754" name="Picture 2"/>
          <p:cNvPicPr>
            <a:picLocks noChangeAspect="1" noChangeArrowheads="1"/>
          </p:cNvPicPr>
          <p:nvPr/>
        </p:nvPicPr>
        <p:blipFill>
          <a:blip r:embed="rId3"/>
          <a:srcRect/>
          <a:stretch>
            <a:fillRect/>
          </a:stretch>
        </p:blipFill>
        <p:spPr bwMode="auto">
          <a:xfrm>
            <a:off x="533400" y="3124200"/>
            <a:ext cx="7772400" cy="235947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7467600" cy="1143000"/>
          </a:xfrm>
        </p:spPr>
        <p:txBody>
          <a:bodyPr>
            <a:normAutofit/>
          </a:bodyPr>
          <a:lstStyle/>
          <a:p>
            <a:r>
              <a:rPr lang="en-US" sz="2800" dirty="0" smtClean="0"/>
              <a:t>Correction the Parameters Example</a:t>
            </a:r>
            <a:endParaRPr lang="en-US" sz="2800" dirty="0"/>
          </a:p>
        </p:txBody>
      </p:sp>
      <p:pic>
        <p:nvPicPr>
          <p:cNvPr id="55299" name="Picture 3"/>
          <p:cNvPicPr>
            <a:picLocks noChangeAspect="1" noChangeArrowheads="1"/>
          </p:cNvPicPr>
          <p:nvPr/>
        </p:nvPicPr>
        <p:blipFill>
          <a:blip r:embed="rId2"/>
          <a:srcRect/>
          <a:stretch>
            <a:fillRect/>
          </a:stretch>
        </p:blipFill>
        <p:spPr bwMode="auto">
          <a:xfrm>
            <a:off x="609600" y="1524000"/>
            <a:ext cx="6954982" cy="1066800"/>
          </a:xfrm>
          <a:prstGeom prst="rect">
            <a:avLst/>
          </a:prstGeom>
          <a:noFill/>
          <a:ln w="9525">
            <a:noFill/>
            <a:miter lim="800000"/>
            <a:headEnd/>
            <a:tailEnd/>
          </a:ln>
          <a:effectLst/>
        </p:spPr>
      </p:pic>
      <p:pic>
        <p:nvPicPr>
          <p:cNvPr id="55300" name="Picture 4"/>
          <p:cNvPicPr>
            <a:picLocks noChangeAspect="1" noChangeArrowheads="1"/>
          </p:cNvPicPr>
          <p:nvPr/>
        </p:nvPicPr>
        <p:blipFill>
          <a:blip r:embed="rId3"/>
          <a:srcRect/>
          <a:stretch>
            <a:fillRect/>
          </a:stretch>
        </p:blipFill>
        <p:spPr bwMode="auto">
          <a:xfrm>
            <a:off x="609599" y="3048000"/>
            <a:ext cx="7010401" cy="1143000"/>
          </a:xfrm>
          <a:prstGeom prst="rect">
            <a:avLst/>
          </a:prstGeom>
          <a:noFill/>
          <a:ln w="9525">
            <a:noFill/>
            <a:miter lim="800000"/>
            <a:headEnd/>
            <a:tailEnd/>
          </a:ln>
          <a:effectLst/>
        </p:spPr>
      </p:pic>
      <p:pic>
        <p:nvPicPr>
          <p:cNvPr id="55301" name="Picture 5"/>
          <p:cNvPicPr>
            <a:picLocks noChangeAspect="1" noChangeArrowheads="1"/>
          </p:cNvPicPr>
          <p:nvPr/>
        </p:nvPicPr>
        <p:blipFill>
          <a:blip r:embed="rId4"/>
          <a:srcRect/>
          <a:stretch>
            <a:fillRect/>
          </a:stretch>
        </p:blipFill>
        <p:spPr bwMode="auto">
          <a:xfrm>
            <a:off x="685799" y="4495800"/>
            <a:ext cx="6844145" cy="1066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Conversion Factor </a:t>
            </a:r>
            <a:endParaRPr lang="en-US" dirty="0"/>
          </a:p>
        </p:txBody>
      </p:sp>
      <p:pic>
        <p:nvPicPr>
          <p:cNvPr id="80898" name="Picture 2"/>
          <p:cNvPicPr>
            <a:picLocks noChangeAspect="1" noChangeArrowheads="1"/>
          </p:cNvPicPr>
          <p:nvPr/>
        </p:nvPicPr>
        <p:blipFill>
          <a:blip r:embed="rId2"/>
          <a:srcRect/>
          <a:stretch>
            <a:fillRect/>
          </a:stretch>
        </p:blipFill>
        <p:spPr bwMode="auto">
          <a:xfrm>
            <a:off x="533400" y="1905000"/>
            <a:ext cx="6985262" cy="1371600"/>
          </a:xfrm>
          <a:prstGeom prst="rect">
            <a:avLst/>
          </a:prstGeom>
          <a:noFill/>
          <a:ln w="9525">
            <a:noFill/>
            <a:miter lim="800000"/>
            <a:headEnd/>
            <a:tailEnd/>
          </a:ln>
          <a:effectLst/>
        </p:spPr>
      </p:pic>
      <p:pic>
        <p:nvPicPr>
          <p:cNvPr id="80899" name="Picture 3"/>
          <p:cNvPicPr>
            <a:picLocks noChangeAspect="1" noChangeArrowheads="1"/>
          </p:cNvPicPr>
          <p:nvPr/>
        </p:nvPicPr>
        <p:blipFill>
          <a:blip r:embed="rId3"/>
          <a:srcRect/>
          <a:stretch>
            <a:fillRect/>
          </a:stretch>
        </p:blipFill>
        <p:spPr bwMode="auto">
          <a:xfrm>
            <a:off x="533400" y="3657600"/>
            <a:ext cx="7153603" cy="838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ext Box 2"/>
          <p:cNvSpPr txBox="1">
            <a:spLocks noChangeArrowheads="1"/>
          </p:cNvSpPr>
          <p:nvPr/>
        </p:nvSpPr>
        <p:spPr bwMode="auto">
          <a:xfrm>
            <a:off x="7239000" y="6369050"/>
            <a:ext cx="1828800" cy="396875"/>
          </a:xfrm>
          <a:prstGeom prst="rect">
            <a:avLst/>
          </a:prstGeom>
          <a:noFill/>
          <a:ln w="9525">
            <a:noFill/>
            <a:miter lim="800000"/>
            <a:headEnd/>
            <a:tailEnd/>
          </a:ln>
          <a:effectLst/>
        </p:spPr>
        <p:txBody>
          <a:bodyPr>
            <a:spAutoFit/>
          </a:bodyPr>
          <a:lstStyle/>
          <a:p>
            <a:pPr algn="ctr">
              <a:spcBef>
                <a:spcPct val="50000"/>
              </a:spcBef>
            </a:pPr>
            <a:r>
              <a:rPr lang="en-US" sz="2000">
                <a:solidFill>
                  <a:schemeClr val="bg1"/>
                </a:solidFill>
              </a:rPr>
              <a:t>CMWR 2004</a:t>
            </a:r>
          </a:p>
        </p:txBody>
      </p:sp>
      <p:sp>
        <p:nvSpPr>
          <p:cNvPr id="150534" name="Rectangle 6"/>
          <p:cNvSpPr>
            <a:spLocks noChangeArrowheads="1"/>
          </p:cNvSpPr>
          <p:nvPr/>
        </p:nvSpPr>
        <p:spPr bwMode="auto">
          <a:xfrm>
            <a:off x="0" y="0"/>
            <a:ext cx="8229600" cy="1143000"/>
          </a:xfrm>
          <a:prstGeom prst="rect">
            <a:avLst/>
          </a:prstGeom>
          <a:noFill/>
          <a:ln w="9525">
            <a:noFill/>
            <a:miter lim="800000"/>
            <a:headEnd/>
            <a:tailEnd/>
          </a:ln>
          <a:effectLst/>
        </p:spPr>
        <p:txBody>
          <a:bodyPr anchor="ctr"/>
          <a:lstStyle/>
          <a:p>
            <a:pPr algn="ctr"/>
            <a:r>
              <a:rPr lang="en-US" sz="4400" dirty="0" smtClean="0">
                <a:solidFill>
                  <a:schemeClr val="tx2"/>
                </a:solidFill>
              </a:rPr>
              <a:t>Results</a:t>
            </a:r>
            <a:endParaRPr lang="en-US" sz="4400" dirty="0">
              <a:solidFill>
                <a:schemeClr val="tx2"/>
              </a:solidFill>
            </a:endParaRPr>
          </a:p>
        </p:txBody>
      </p:sp>
      <p:pic>
        <p:nvPicPr>
          <p:cNvPr id="81922" name="Picture 2" descr="C:\Users\CPU\Desktop\MRTVsSRT.jpg"/>
          <p:cNvPicPr>
            <a:picLocks noChangeAspect="1" noChangeArrowheads="1"/>
          </p:cNvPicPr>
          <p:nvPr/>
        </p:nvPicPr>
        <p:blipFill>
          <a:blip r:embed="rId3"/>
          <a:srcRect/>
          <a:stretch>
            <a:fillRect/>
          </a:stretch>
        </p:blipFill>
        <p:spPr bwMode="auto">
          <a:xfrm>
            <a:off x="1447800" y="1371600"/>
            <a:ext cx="5334000" cy="40005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outline</a:t>
            </a:r>
            <a:endParaRPr lang="en-US" dirty="0"/>
          </a:p>
        </p:txBody>
      </p:sp>
      <p:pic>
        <p:nvPicPr>
          <p:cNvPr id="71683" name="Picture 3"/>
          <p:cNvPicPr>
            <a:picLocks noGrp="1" noChangeAspect="1" noChangeArrowheads="1"/>
          </p:cNvPicPr>
          <p:nvPr>
            <p:ph sz="quarter" idx="1"/>
          </p:nvPr>
        </p:nvPicPr>
        <p:blipFill>
          <a:blip r:embed="rId2"/>
          <a:srcRect/>
          <a:stretch>
            <a:fillRect/>
          </a:stretch>
        </p:blipFill>
        <p:spPr bwMode="auto">
          <a:xfrm>
            <a:off x="685799" y="2438400"/>
            <a:ext cx="4926227"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200400"/>
            <a:ext cx="8229600" cy="1143000"/>
          </a:xfrm>
        </p:spPr>
        <p:txBody>
          <a:bodyPr/>
          <a:lstStyle/>
          <a:p>
            <a:pPr algn="ctr"/>
            <a:r>
              <a:rPr lang="en-US" dirty="0" smtClean="0"/>
              <a:t>Thank  you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PHYSICAL OBSERVABLES AND UNITS</a:t>
            </a:r>
            <a:endParaRPr lang="en-US" dirty="0"/>
          </a:p>
        </p:txBody>
      </p:sp>
      <p:pic>
        <p:nvPicPr>
          <p:cNvPr id="41986" name="Picture 2"/>
          <p:cNvPicPr>
            <a:picLocks noGrp="1" noChangeAspect="1" noChangeArrowheads="1"/>
          </p:cNvPicPr>
          <p:nvPr>
            <p:ph sz="quarter" idx="1"/>
          </p:nvPr>
        </p:nvPicPr>
        <p:blipFill>
          <a:blip r:embed="rId2"/>
          <a:srcRect/>
          <a:stretch>
            <a:fillRect/>
          </a:stretch>
        </p:blipFill>
        <p:spPr bwMode="auto">
          <a:xfrm>
            <a:off x="990600" y="1676399"/>
            <a:ext cx="6050760" cy="2133601"/>
          </a:xfrm>
          <a:prstGeom prst="rect">
            <a:avLst/>
          </a:prstGeom>
          <a:noFill/>
          <a:ln w="9525">
            <a:noFill/>
            <a:miter lim="800000"/>
            <a:headEnd/>
            <a:tailEnd/>
          </a:ln>
          <a:effectLst/>
        </p:spPr>
      </p:pic>
      <p:pic>
        <p:nvPicPr>
          <p:cNvPr id="41987" name="Picture 3"/>
          <p:cNvPicPr>
            <a:picLocks noChangeAspect="1" noChangeArrowheads="1"/>
          </p:cNvPicPr>
          <p:nvPr/>
        </p:nvPicPr>
        <p:blipFill>
          <a:blip r:embed="rId3"/>
          <a:srcRect/>
          <a:stretch>
            <a:fillRect/>
          </a:stretch>
        </p:blipFill>
        <p:spPr bwMode="auto">
          <a:xfrm>
            <a:off x="1066800" y="4114800"/>
            <a:ext cx="5943600" cy="20694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762000" y="-152400"/>
            <a:ext cx="8229600" cy="1143000"/>
          </a:xfrm>
          <a:noFill/>
          <a:ln/>
        </p:spPr>
        <p:txBody>
          <a:bodyPr lIns="90488" tIns="44450" rIns="90488" bIns="44450"/>
          <a:lstStyle/>
          <a:p>
            <a:pPr defTabSz="587375">
              <a:tabLst>
                <a:tab pos="1300163" algn="l"/>
                <a:tab pos="4229100" algn="l"/>
              </a:tabLst>
            </a:pPr>
            <a:r>
              <a:rPr lang="en-US" b="1" dirty="0" smtClean="0"/>
              <a:t>Computers and physical units</a:t>
            </a:r>
            <a:endParaRPr lang="en-US" b="1" dirty="0"/>
          </a:p>
        </p:txBody>
      </p:sp>
      <p:sp>
        <p:nvSpPr>
          <p:cNvPr id="154627" name="Rectangle 3"/>
          <p:cNvSpPr>
            <a:spLocks noGrp="1" noChangeArrowheads="1"/>
          </p:cNvSpPr>
          <p:nvPr>
            <p:ph type="body" sz="half" idx="1"/>
          </p:nvPr>
        </p:nvSpPr>
        <p:spPr/>
        <p:txBody>
          <a:bodyPr/>
          <a:lstStyle/>
          <a:p>
            <a:pPr>
              <a:buFontTx/>
              <a:buNone/>
            </a:pPr>
            <a:r>
              <a:rPr lang="en-US" sz="2800"/>
              <a:t>   </a:t>
            </a:r>
          </a:p>
        </p:txBody>
      </p:sp>
      <p:pic>
        <p:nvPicPr>
          <p:cNvPr id="22531" name="Picture 3"/>
          <p:cNvPicPr>
            <a:picLocks noGrp="1" noChangeAspect="1" noChangeArrowheads="1"/>
          </p:cNvPicPr>
          <p:nvPr>
            <p:ph sz="half" idx="2"/>
          </p:nvPr>
        </p:nvPicPr>
        <p:blipFill>
          <a:blip r:embed="rId3"/>
          <a:srcRect/>
          <a:stretch>
            <a:fillRect/>
          </a:stretch>
        </p:blipFill>
        <p:spPr bwMode="auto">
          <a:xfrm>
            <a:off x="1066800" y="2133600"/>
            <a:ext cx="5945188" cy="266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685800" y="152400"/>
            <a:ext cx="8229600" cy="990600"/>
          </a:xfrm>
          <a:noFill/>
          <a:ln/>
        </p:spPr>
        <p:txBody>
          <a:bodyPr lIns="90488" tIns="44450" rIns="90488" bIns="44450">
            <a:normAutofit fontScale="90000"/>
          </a:bodyPr>
          <a:lstStyle/>
          <a:p>
            <a:pPr defTabSz="587375">
              <a:tabLst>
                <a:tab pos="1300163" algn="l"/>
                <a:tab pos="4229100" algn="l"/>
              </a:tabLst>
            </a:pPr>
            <a:r>
              <a:rPr lang="en-US" sz="4000" b="1" dirty="0" smtClean="0"/>
              <a:t>Dimensionless </a:t>
            </a:r>
            <a:r>
              <a:rPr lang="en-US" sz="4000" b="1" dirty="0" err="1" smtClean="0"/>
              <a:t>Navier</a:t>
            </a:r>
            <a:r>
              <a:rPr lang="en-US" sz="4000" b="1" dirty="0" smtClean="0"/>
              <a:t>-Stokes Equation</a:t>
            </a:r>
            <a:endParaRPr lang="en-US" sz="4000" b="1" dirty="0"/>
          </a:p>
        </p:txBody>
      </p:sp>
      <p:sp>
        <p:nvSpPr>
          <p:cNvPr id="5" name="Footer Placeholder 4"/>
          <p:cNvSpPr>
            <a:spLocks noGrp="1"/>
          </p:cNvSpPr>
          <p:nvPr>
            <p:ph type="ftr" sz="quarter" idx="16"/>
          </p:nvPr>
        </p:nvSpPr>
        <p:spPr/>
        <p:txBody>
          <a:bodyPr/>
          <a:lstStyle/>
          <a:p>
            <a:r>
              <a:rPr lang="en-US" smtClean="0"/>
              <a:t>1</a:t>
            </a:r>
            <a:endParaRPr lang="en-US"/>
          </a:p>
        </p:txBody>
      </p:sp>
      <p:pic>
        <p:nvPicPr>
          <p:cNvPr id="23555" name="Picture 3"/>
          <p:cNvPicPr>
            <a:picLocks noGrp="1" noChangeAspect="1" noChangeArrowheads="1"/>
          </p:cNvPicPr>
          <p:nvPr>
            <p:ph sz="quarter" idx="1"/>
          </p:nvPr>
        </p:nvPicPr>
        <p:blipFill>
          <a:blip r:embed="rId3"/>
          <a:srcRect/>
          <a:stretch>
            <a:fillRect/>
          </a:stretch>
        </p:blipFill>
        <p:spPr bwMode="auto">
          <a:xfrm>
            <a:off x="685800" y="2209800"/>
            <a:ext cx="7312572" cy="2514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r>
              <a:rPr lang="en-US" dirty="0" smtClean="0"/>
              <a:t>Conversion Principle </a:t>
            </a:r>
            <a:endParaRPr lang="en-US" dirty="0"/>
          </a:p>
        </p:txBody>
      </p:sp>
      <p:pic>
        <p:nvPicPr>
          <p:cNvPr id="62465" name="Picture 1"/>
          <p:cNvPicPr>
            <a:picLocks noChangeAspect="1" noChangeArrowheads="1"/>
          </p:cNvPicPr>
          <p:nvPr/>
        </p:nvPicPr>
        <p:blipFill>
          <a:blip r:embed="rId3"/>
          <a:srcRect/>
          <a:stretch>
            <a:fillRect/>
          </a:stretch>
        </p:blipFill>
        <p:spPr bwMode="auto">
          <a:xfrm>
            <a:off x="914400" y="2133600"/>
            <a:ext cx="7010400" cy="1066800"/>
          </a:xfrm>
          <a:prstGeom prst="rect">
            <a:avLst/>
          </a:prstGeom>
          <a:noFill/>
          <a:ln w="9525">
            <a:noFill/>
            <a:miter lim="800000"/>
            <a:headEnd/>
            <a:tailEnd/>
          </a:ln>
          <a:effectLst/>
        </p:spPr>
      </p:pic>
      <p:pic>
        <p:nvPicPr>
          <p:cNvPr id="62466" name="Picture 2"/>
          <p:cNvPicPr>
            <a:picLocks noChangeAspect="1" noChangeArrowheads="1"/>
          </p:cNvPicPr>
          <p:nvPr/>
        </p:nvPicPr>
        <p:blipFill>
          <a:blip r:embed="rId4"/>
          <a:srcRect/>
          <a:stretch>
            <a:fillRect/>
          </a:stretch>
        </p:blipFill>
        <p:spPr bwMode="auto">
          <a:xfrm>
            <a:off x="932329" y="3505200"/>
            <a:ext cx="6992471" cy="114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Conversion Principle </a:t>
            </a:r>
            <a:endParaRPr lang="en-US" dirty="0"/>
          </a:p>
        </p:txBody>
      </p:sp>
      <p:pic>
        <p:nvPicPr>
          <p:cNvPr id="60419" name="Picture 3"/>
          <p:cNvPicPr>
            <a:picLocks noChangeAspect="1" noChangeArrowheads="1"/>
          </p:cNvPicPr>
          <p:nvPr/>
        </p:nvPicPr>
        <p:blipFill>
          <a:blip r:embed="rId3"/>
          <a:srcRect/>
          <a:stretch>
            <a:fillRect/>
          </a:stretch>
        </p:blipFill>
        <p:spPr bwMode="auto">
          <a:xfrm>
            <a:off x="838200" y="1828800"/>
            <a:ext cx="6715270" cy="1300162"/>
          </a:xfrm>
          <a:prstGeom prst="rect">
            <a:avLst/>
          </a:prstGeom>
          <a:noFill/>
          <a:ln w="9525">
            <a:noFill/>
            <a:miter lim="800000"/>
            <a:headEnd/>
            <a:tailEnd/>
          </a:ln>
          <a:effectLst/>
        </p:spPr>
      </p:pic>
      <p:pic>
        <p:nvPicPr>
          <p:cNvPr id="60420" name="Picture 4"/>
          <p:cNvPicPr>
            <a:picLocks noChangeAspect="1" noChangeArrowheads="1"/>
          </p:cNvPicPr>
          <p:nvPr/>
        </p:nvPicPr>
        <p:blipFill>
          <a:blip r:embed="rId4"/>
          <a:srcRect/>
          <a:stretch>
            <a:fillRect/>
          </a:stretch>
        </p:blipFill>
        <p:spPr bwMode="auto">
          <a:xfrm>
            <a:off x="914399" y="3657600"/>
            <a:ext cx="6648995" cy="1371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1"/>
          <p:cNvSpPr>
            <a:spLocks noGrp="1"/>
          </p:cNvSpPr>
          <p:nvPr>
            <p:ph type="title"/>
          </p:nvPr>
        </p:nvSpPr>
        <p:spPr>
          <a:xfrm>
            <a:off x="457200" y="274638"/>
            <a:ext cx="7467600" cy="1143000"/>
          </a:xfrm>
        </p:spPr>
        <p:txBody>
          <a:bodyPr/>
          <a:lstStyle/>
          <a:p>
            <a:r>
              <a:rPr lang="en-US" dirty="0" smtClean="0"/>
              <a:t>Primary conversion factors</a:t>
            </a:r>
            <a:endParaRPr lang="en-US" dirty="0"/>
          </a:p>
        </p:txBody>
      </p:sp>
      <p:pic>
        <p:nvPicPr>
          <p:cNvPr id="67585" name="Picture 1"/>
          <p:cNvPicPr>
            <a:picLocks noGrp="1" noChangeAspect="1" noChangeArrowheads="1"/>
          </p:cNvPicPr>
          <p:nvPr>
            <p:ph sz="quarter" idx="1"/>
          </p:nvPr>
        </p:nvPicPr>
        <p:blipFill>
          <a:blip r:embed="rId2"/>
          <a:srcRect/>
          <a:stretch>
            <a:fillRect/>
          </a:stretch>
        </p:blipFill>
        <p:spPr bwMode="auto">
          <a:xfrm>
            <a:off x="990600" y="1905000"/>
            <a:ext cx="6525062" cy="1676400"/>
          </a:xfrm>
          <a:prstGeom prst="rect">
            <a:avLst/>
          </a:prstGeom>
          <a:noFill/>
          <a:ln w="9525">
            <a:noFill/>
            <a:miter lim="800000"/>
            <a:headEnd/>
            <a:tailEnd/>
          </a:ln>
          <a:effectLst/>
        </p:spPr>
      </p:pic>
      <p:pic>
        <p:nvPicPr>
          <p:cNvPr id="67586" name="Picture 2"/>
          <p:cNvPicPr>
            <a:picLocks noChangeAspect="1" noChangeArrowheads="1"/>
          </p:cNvPicPr>
          <p:nvPr/>
        </p:nvPicPr>
        <p:blipFill>
          <a:blip r:embed="rId3"/>
          <a:srcRect/>
          <a:stretch>
            <a:fillRect/>
          </a:stretch>
        </p:blipFill>
        <p:spPr bwMode="auto">
          <a:xfrm>
            <a:off x="990599" y="3810000"/>
            <a:ext cx="6511895" cy="1371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dirty="0" smtClean="0"/>
              <a:t>Finding secondary Conversion Factors</a:t>
            </a:r>
            <a:endParaRPr lang="en-US" dirty="0"/>
          </a:p>
        </p:txBody>
      </p:sp>
      <p:pic>
        <p:nvPicPr>
          <p:cNvPr id="66561" name="Picture 1"/>
          <p:cNvPicPr>
            <a:picLocks noGrp="1" noChangeAspect="1" noChangeArrowheads="1"/>
          </p:cNvPicPr>
          <p:nvPr>
            <p:ph sz="quarter" idx="1"/>
          </p:nvPr>
        </p:nvPicPr>
        <p:blipFill>
          <a:blip r:embed="rId2"/>
          <a:srcRect/>
          <a:stretch>
            <a:fillRect/>
          </a:stretch>
        </p:blipFill>
        <p:spPr bwMode="auto">
          <a:xfrm>
            <a:off x="609599" y="1600199"/>
            <a:ext cx="7315201" cy="39400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2212</TotalTime>
  <Words>220</Words>
  <Application>Microsoft Office PowerPoint</Application>
  <PresentationFormat>On-screen Show (4:3)</PresentationFormat>
  <Paragraphs>36</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Unit conversion in LBM</vt:lpstr>
      <vt:lpstr>outline</vt:lpstr>
      <vt:lpstr>PHYSICAL OBSERVABLES AND UNITS</vt:lpstr>
      <vt:lpstr>Computers and physical units</vt:lpstr>
      <vt:lpstr>Dimensionless Navier-Stokes Equation</vt:lpstr>
      <vt:lpstr>Conversion Principle </vt:lpstr>
      <vt:lpstr>Conversion Principle </vt:lpstr>
      <vt:lpstr>Primary conversion factors</vt:lpstr>
      <vt:lpstr>Finding secondary Conversion Factors</vt:lpstr>
      <vt:lpstr>PowerPoint Presentation</vt:lpstr>
      <vt:lpstr>Choose Physical Parameters</vt:lpstr>
      <vt:lpstr>Choose Simulation Parameters</vt:lpstr>
      <vt:lpstr>Make Use Of Reynolds Number</vt:lpstr>
      <vt:lpstr>Time Conversion Factor</vt:lpstr>
      <vt:lpstr>Velocity Conversion Factor</vt:lpstr>
      <vt:lpstr>Check the Correct Simulation Parameters</vt:lpstr>
      <vt:lpstr>Correction the Parameters Example</vt:lpstr>
      <vt:lpstr>Force Conversion Factor </vt:lpstr>
      <vt:lpstr>PowerPoint Presentation</vt:lpstr>
      <vt:lpstr>Thank  you</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 in a two-sided lid-driven</dc:title>
  <dc:creator>CPU</dc:creator>
  <cp:lastModifiedBy>DrNoraz</cp:lastModifiedBy>
  <cp:revision>245</cp:revision>
  <dcterms:created xsi:type="dcterms:W3CDTF">2011-05-01T07:23:02Z</dcterms:created>
  <dcterms:modified xsi:type="dcterms:W3CDTF">2011-11-12T07:47:43Z</dcterms:modified>
</cp:coreProperties>
</file>