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30"/>
  </p:notesMasterIdLst>
  <p:sldIdLst>
    <p:sldId id="256" r:id="rId2"/>
    <p:sldId id="259" r:id="rId3"/>
    <p:sldId id="261" r:id="rId4"/>
    <p:sldId id="280" r:id="rId5"/>
    <p:sldId id="281" r:id="rId6"/>
    <p:sldId id="285" r:id="rId7"/>
    <p:sldId id="307" r:id="rId8"/>
    <p:sldId id="305" r:id="rId9"/>
    <p:sldId id="263" r:id="rId10"/>
    <p:sldId id="287" r:id="rId11"/>
    <p:sldId id="264" r:id="rId12"/>
    <p:sldId id="265" r:id="rId13"/>
    <p:sldId id="303" r:id="rId14"/>
    <p:sldId id="283" r:id="rId15"/>
    <p:sldId id="311" r:id="rId16"/>
    <p:sldId id="312" r:id="rId17"/>
    <p:sldId id="313" r:id="rId18"/>
    <p:sldId id="314" r:id="rId19"/>
    <p:sldId id="315" r:id="rId20"/>
    <p:sldId id="316" r:id="rId21"/>
    <p:sldId id="317" r:id="rId22"/>
    <p:sldId id="270" r:id="rId23"/>
    <p:sldId id="276" r:id="rId24"/>
    <p:sldId id="284" r:id="rId25"/>
    <p:sldId id="286" r:id="rId26"/>
    <p:sldId id="309" r:id="rId27"/>
    <p:sldId id="295"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85" autoAdjust="0"/>
  </p:normalViewPr>
  <p:slideViewPr>
    <p:cSldViewPr>
      <p:cViewPr>
        <p:scale>
          <a:sx n="73" d="100"/>
          <a:sy n="73" d="100"/>
        </p:scale>
        <p:origin x="-129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AC568-83F8-4DD4-9A15-572576697475}" type="datetimeFigureOut">
              <a:rPr lang="en-US" smtClean="0"/>
              <a:pPr/>
              <a:t>11/12/2011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CEF25-C833-427D-9C0A-FFB629D93B81}" type="slidenum">
              <a:rPr lang="en-US" smtClean="0"/>
              <a:pPr/>
              <a:t>‹#›</a:t>
            </a:fld>
            <a:endParaRPr lang="en-US"/>
          </a:p>
        </p:txBody>
      </p:sp>
    </p:spTree>
    <p:extLst>
      <p:ext uri="{BB962C8B-B14F-4D97-AF65-F5344CB8AC3E}">
        <p14:creationId xmlns:p14="http://schemas.microsoft.com/office/powerpoint/2010/main" val="211988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7CE62-9660-4D91-8B7A-5394C10FE6E3}" type="slidenum">
              <a:rPr lang="en-US"/>
              <a:pPr/>
              <a:t>4</a:t>
            </a:fld>
            <a:endParaRPr lang="en-US"/>
          </a:p>
        </p:txBody>
      </p:sp>
      <p:sp>
        <p:nvSpPr>
          <p:cNvPr id="155650" name="Rectangle 2"/>
          <p:cNvSpPr>
            <a:spLocks noGrp="1" noRot="1" noChangeAspect="1" noChangeArrowheads="1" noTextEdit="1"/>
          </p:cNvSpPr>
          <p:nvPr>
            <p:ph type="sldImg"/>
          </p:nvPr>
        </p:nvSpPr>
        <p:spPr>
          <a:xfrm>
            <a:off x="1292225" y="798513"/>
            <a:ext cx="4273550" cy="3205162"/>
          </a:xfrm>
          <a:ln/>
        </p:spPr>
      </p:sp>
      <p:sp>
        <p:nvSpPr>
          <p:cNvPr id="155651" name="Rectangle 3"/>
          <p:cNvSpPr>
            <a:spLocks noGrp="1" noChangeArrowheads="1"/>
          </p:cNvSpPr>
          <p:nvPr>
            <p:ph type="body" idx="1"/>
          </p:nvPr>
        </p:nvSpPr>
        <p:spPr>
          <a:xfrm>
            <a:off x="914400" y="4476751"/>
            <a:ext cx="5029200" cy="3847475"/>
          </a:xfrm>
        </p:spPr>
        <p:txBody>
          <a:bodyPr/>
          <a:lstStyle/>
          <a:p>
            <a:r>
              <a:rPr lang="en-US"/>
              <a:t>LBM is new &amp; has been confined to physics literature, until recently.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9CB1F-A794-440A-8628-DF29AD343390}" type="slidenum">
              <a:rPr lang="en-US"/>
              <a:pPr/>
              <a:t>5</a:t>
            </a:fld>
            <a:endParaRPr lang="en-US"/>
          </a:p>
        </p:txBody>
      </p:sp>
      <p:sp>
        <p:nvSpPr>
          <p:cNvPr id="157698" name="Rectangle 2"/>
          <p:cNvSpPr>
            <a:spLocks noGrp="1" noRot="1" noChangeAspect="1" noChangeArrowheads="1" noTextEdit="1"/>
          </p:cNvSpPr>
          <p:nvPr>
            <p:ph type="sldImg"/>
          </p:nvPr>
        </p:nvSpPr>
        <p:spPr>
          <a:xfrm>
            <a:off x="1292225" y="798513"/>
            <a:ext cx="4273550" cy="3205162"/>
          </a:xfrm>
          <a:ln/>
        </p:spPr>
      </p:sp>
      <p:sp>
        <p:nvSpPr>
          <p:cNvPr id="157699" name="Rectangle 3"/>
          <p:cNvSpPr>
            <a:spLocks noGrp="1" noChangeArrowheads="1"/>
          </p:cNvSpPr>
          <p:nvPr>
            <p:ph type="body" idx="1"/>
          </p:nvPr>
        </p:nvSpPr>
        <p:spPr>
          <a:xfrm>
            <a:off x="914400" y="4476751"/>
            <a:ext cx="5029200" cy="3847475"/>
          </a:xfrm>
        </p:spPr>
        <p:txBody>
          <a:bodyPr/>
          <a:lstStyle/>
          <a:p>
            <a:r>
              <a:rPr lang="en-US"/>
              <a:t>As you can see most of the LBM literature is in math or physics, very little is found in earth sciences.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344AB-8381-4EA7-A0EF-D44A906556F2}" type="slidenum">
              <a:rPr lang="en-US"/>
              <a:pPr/>
              <a:t>6</a:t>
            </a:fld>
            <a:endParaRPr lang="en-US"/>
          </a:p>
        </p:txBody>
      </p:sp>
      <p:sp>
        <p:nvSpPr>
          <p:cNvPr id="135170" name="Rectangle 2"/>
          <p:cNvSpPr>
            <a:spLocks noGrp="1" noRot="1" noChangeAspect="1" noChangeArrowheads="1" noTextEdit="1"/>
          </p:cNvSpPr>
          <p:nvPr>
            <p:ph type="sldImg"/>
          </p:nvPr>
        </p:nvSpPr>
        <p:spPr>
          <a:xfrm>
            <a:off x="1292225" y="798513"/>
            <a:ext cx="4273550" cy="3205162"/>
          </a:xfrm>
          <a:ln/>
        </p:spPr>
      </p:sp>
      <p:sp>
        <p:nvSpPr>
          <p:cNvPr id="135171" name="Rectangle 3"/>
          <p:cNvSpPr>
            <a:spLocks noGrp="1" noChangeArrowheads="1"/>
          </p:cNvSpPr>
          <p:nvPr>
            <p:ph type="body" idx="1"/>
          </p:nvPr>
        </p:nvSpPr>
        <p:spPr>
          <a:xfrm>
            <a:off x="914400" y="4476751"/>
            <a:ext cx="5029200" cy="3847475"/>
          </a:xfrm>
        </p:spPr>
        <p:txBody>
          <a:bodyPr/>
          <a:lstStyle/>
          <a:p>
            <a:r>
              <a:rPr lang="en-US" dirty="0"/>
              <a:t>This diagram gives a quick overview of LBM’s capabilities. It can simulate simple fluid flow such as streamlines, or multiphase flow such as a water and it’s own </a:t>
            </a:r>
            <a:r>
              <a:rPr lang="en-US" dirty="0" err="1"/>
              <a:t>vapour</a:t>
            </a:r>
            <a:r>
              <a:rPr lang="en-US" dirty="0"/>
              <a:t>. It can simulate immiscible fluids such as oil and water, or what I will be showing today, miscible fluids such as </a:t>
            </a:r>
            <a:r>
              <a:rPr lang="en-US"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CEF25-C833-427D-9C0A-FFB629D93B8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C16603-3A52-433D-88B2-C0C655DFB33F}" type="slidenum">
              <a:rPr lang="en-US"/>
              <a:pPr/>
              <a:t>10</a:t>
            </a:fld>
            <a:endParaRPr lang="en-US"/>
          </a:p>
        </p:txBody>
      </p:sp>
      <p:sp>
        <p:nvSpPr>
          <p:cNvPr id="188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B040B-1339-41D4-A4D9-805C7D06D3D7}" type="slidenum">
              <a:rPr lang="en-US"/>
              <a:pPr/>
              <a:t>13</a:t>
            </a:fld>
            <a:endParaRPr lang="en-US"/>
          </a:p>
        </p:txBody>
      </p:sp>
      <p:sp>
        <p:nvSpPr>
          <p:cNvPr id="169986" name="Rectangle 2"/>
          <p:cNvSpPr>
            <a:spLocks noGrp="1" noRot="1" noChangeAspect="1" noChangeArrowheads="1" noTextEdit="1"/>
          </p:cNvSpPr>
          <p:nvPr>
            <p:ph type="sldImg"/>
          </p:nvPr>
        </p:nvSpPr>
        <p:spPr>
          <a:xfrm>
            <a:off x="1292225" y="798513"/>
            <a:ext cx="4273550" cy="3205162"/>
          </a:xfrm>
          <a:ln/>
        </p:spPr>
      </p:sp>
      <p:sp>
        <p:nvSpPr>
          <p:cNvPr id="169987" name="Rectangle 3"/>
          <p:cNvSpPr>
            <a:spLocks noGrp="1" noChangeArrowheads="1"/>
          </p:cNvSpPr>
          <p:nvPr>
            <p:ph type="body" idx="1"/>
          </p:nvPr>
        </p:nvSpPr>
        <p:spPr>
          <a:xfrm>
            <a:off x="914400" y="4476751"/>
            <a:ext cx="5029200" cy="3847475"/>
          </a:xfrm>
        </p:spPr>
        <p:txBody>
          <a:bodyPr/>
          <a:lstStyle/>
          <a:p>
            <a:r>
              <a:rPr lang="en-US"/>
              <a:t>The collision step is difficult to portray but is essentially the difference between the distribution function at that node and the distribution of the equilibrium state of the particles (fluid) at the same node.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9953A-91CF-4345-8D4A-35C96A83AB93}" type="slidenum">
              <a:rPr lang="en-US"/>
              <a:pPr/>
              <a:t>14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1600991" y="4344025"/>
            <a:ext cx="3733536" cy="1143000"/>
          </a:xfrm>
        </p:spPr>
        <p:txBody>
          <a:bodyPr/>
          <a:lstStyle/>
          <a:p>
            <a:pPr>
              <a:lnSpc>
                <a:spcPct val="90000"/>
              </a:lnSpc>
            </a:pPr>
            <a:r>
              <a:rPr lang="en-US"/>
              <a:t>The movement of these particles are broken up into streaming (simple movement of the particles from one node to another) and collision (when particles hit each other).  </a:t>
            </a:r>
          </a:p>
          <a:p>
            <a:pPr>
              <a:lnSpc>
                <a:spcPct val="90000"/>
              </a:lnSpc>
            </a:pPr>
            <a:r>
              <a:rPr lang="en-US"/>
              <a:t>This animation is an good depiction of the streaming step.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089B4-C199-4DA0-A20A-75218796E1AC}" type="slidenum">
              <a:rPr lang="en-US"/>
              <a:pPr/>
              <a:t>24</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686591" y="4344025"/>
            <a:ext cx="5486400" cy="4112926"/>
          </a:xfrm>
        </p:spPr>
        <p:txBody>
          <a:bodyPr/>
          <a:lstStyle/>
          <a:p>
            <a:pPr>
              <a:lnSpc>
                <a:spcPct val="80000"/>
              </a:lnSpc>
            </a:pPr>
            <a:r>
              <a:rPr lang="en-US" sz="800" dirty="0"/>
              <a:t>This represents the mixing that would occur when saltwater is sitting on top of freshwater.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14723-E444-4227-97B4-25AFA1903B2A}" type="slidenum">
              <a:rPr lang="en-US"/>
              <a:pPr/>
              <a:t>25</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686591" y="4344025"/>
            <a:ext cx="5486400" cy="4112926"/>
          </a:xfrm>
        </p:spPr>
        <p:txBody>
          <a:bodyPr/>
          <a:lstStyle/>
          <a:p>
            <a:pPr>
              <a:lnSpc>
                <a:spcPct val="80000"/>
              </a:lnSpc>
            </a:pPr>
            <a:r>
              <a:rPr lang="en-US" sz="800" dirty="0"/>
              <a:t>This is a fun simulation of heat rising from below causing convection currents.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CA316EA-23F6-43FD-A0FA-FC87E5D2B726}" type="datetime1">
              <a:rPr lang="en-US" smtClean="0"/>
              <a:pPr/>
              <a:t>11/12/2011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D9E8CFE-0BB2-4A35-B215-41FB12F7670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E638E6-15C1-49E0-9CB6-4E7FB7B28DD5}" type="datetime1">
              <a:rPr lang="en-US" smtClean="0"/>
              <a:pPr/>
              <a:t>11/12/2011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E8CFE-0BB2-4A35-B215-41FB12F767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78C917-1B2F-4D10-96C2-16B7CE23474A}" type="datetime1">
              <a:rPr lang="en-US" smtClean="0"/>
              <a:pPr/>
              <a:t>11/12/2011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E8CFE-0BB2-4A35-B215-41FB12F767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8312C8C-DD4D-4103-AEC3-D781A6619D32}" type="datetime1">
              <a:rPr lang="en-US" smtClean="0"/>
              <a:pPr/>
              <a:t>11/12/2011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E91B074-432D-4E46-916D-7F985803696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50C1349-FE8E-4592-A74F-B0AB6E75AE37}" type="datetime1">
              <a:rPr lang="en-US" smtClean="0"/>
              <a:pPr/>
              <a:t>11/12/2011</a:t>
            </a:fld>
            <a:endParaRPr lang="en-US"/>
          </a:p>
        </p:txBody>
      </p:sp>
      <p:sp>
        <p:nvSpPr>
          <p:cNvPr id="9" name="Slide Number Placeholder 8"/>
          <p:cNvSpPr>
            <a:spLocks noGrp="1"/>
          </p:cNvSpPr>
          <p:nvPr>
            <p:ph type="sldNum" sz="quarter" idx="15"/>
          </p:nvPr>
        </p:nvSpPr>
        <p:spPr/>
        <p:txBody>
          <a:bodyPr rtlCol="0"/>
          <a:lstStyle/>
          <a:p>
            <a:fld id="{1D9E8CFE-0BB2-4A35-B215-41FB12F7670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8291346-1EE4-4893-AC61-D7334455F43B}" type="datetime1">
              <a:rPr lang="en-US" smtClean="0"/>
              <a:pPr/>
              <a:t>11/12/2011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D9E8CFE-0BB2-4A35-B215-41FB12F767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6C9059-3A2E-4F7D-B515-AE37C2112733}" type="datetime1">
              <a:rPr lang="en-US" smtClean="0"/>
              <a:pPr/>
              <a:t>11/12/2011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E8CFE-0BB2-4A35-B215-41FB12F7670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168FBCF-CA8F-4C1F-B366-5B8672E265BC}" type="datetime1">
              <a:rPr lang="en-US" smtClean="0"/>
              <a:pPr/>
              <a:t>11/12/2011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E8CFE-0BB2-4A35-B215-41FB12F7670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377E9CF-2B26-4DF0-A83F-72FE3CC1139D}" type="datetime1">
              <a:rPr lang="en-US" smtClean="0"/>
              <a:pPr/>
              <a:t>11/12/2011</a:t>
            </a:fld>
            <a:endParaRPr lang="en-US"/>
          </a:p>
        </p:txBody>
      </p:sp>
      <p:sp>
        <p:nvSpPr>
          <p:cNvPr id="7" name="Slide Number Placeholder 6"/>
          <p:cNvSpPr>
            <a:spLocks noGrp="1"/>
          </p:cNvSpPr>
          <p:nvPr>
            <p:ph type="sldNum" sz="quarter" idx="11"/>
          </p:nvPr>
        </p:nvSpPr>
        <p:spPr/>
        <p:txBody>
          <a:bodyPr rtlCol="0"/>
          <a:lstStyle/>
          <a:p>
            <a:fld id="{1D9E8CFE-0BB2-4A35-B215-41FB12F7670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4A3A2-2DED-4BC3-860C-E174306C686E}" type="datetime1">
              <a:rPr lang="en-US" smtClean="0"/>
              <a:pPr/>
              <a:t>11/12/2011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E8CFE-0BB2-4A35-B215-41FB12F767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9E9223F-FB33-4E29-939B-D6802443777F}" type="datetime1">
              <a:rPr lang="en-US" smtClean="0"/>
              <a:pPr/>
              <a:t>11/12/2011</a:t>
            </a:fld>
            <a:endParaRPr lang="en-US"/>
          </a:p>
        </p:txBody>
      </p:sp>
      <p:sp>
        <p:nvSpPr>
          <p:cNvPr id="22" name="Slide Number Placeholder 21"/>
          <p:cNvSpPr>
            <a:spLocks noGrp="1"/>
          </p:cNvSpPr>
          <p:nvPr>
            <p:ph type="sldNum" sz="quarter" idx="15"/>
          </p:nvPr>
        </p:nvSpPr>
        <p:spPr/>
        <p:txBody>
          <a:bodyPr rtlCol="0"/>
          <a:lstStyle/>
          <a:p>
            <a:fld id="{1D9E8CFE-0BB2-4A35-B215-41FB12F7670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385ED6D-B824-4305-9079-478C7131540A}" type="datetime1">
              <a:rPr lang="en-US" smtClean="0"/>
              <a:pPr/>
              <a:t>11/12/2011</a:t>
            </a:fld>
            <a:endParaRPr lang="en-US"/>
          </a:p>
        </p:txBody>
      </p:sp>
      <p:sp>
        <p:nvSpPr>
          <p:cNvPr id="18" name="Slide Number Placeholder 17"/>
          <p:cNvSpPr>
            <a:spLocks noGrp="1"/>
          </p:cNvSpPr>
          <p:nvPr>
            <p:ph type="sldNum" sz="quarter" idx="11"/>
          </p:nvPr>
        </p:nvSpPr>
        <p:spPr/>
        <p:txBody>
          <a:bodyPr rtlCol="0"/>
          <a:lstStyle/>
          <a:p>
            <a:fld id="{1D9E8CFE-0BB2-4A35-B215-41FB12F7670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1614EB0-9F34-4F67-84C9-C6DC70912ADF}" type="datetime1">
              <a:rPr lang="en-US" smtClean="0"/>
              <a:pPr/>
              <a:t>11/12/2011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D9E8CFE-0BB2-4A35-B215-41FB12F767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7.bin"/><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png"/><Relationship Id="rId5" Type="http://schemas.openxmlformats.org/officeDocument/2006/relationships/image" Target="../media/image50.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04800"/>
            <a:ext cx="6172200" cy="1894362"/>
          </a:xfrm>
        </p:spPr>
        <p:txBody>
          <a:bodyPr>
            <a:normAutofit/>
          </a:bodyPr>
          <a:lstStyle/>
          <a:p>
            <a:pPr algn="ctr"/>
            <a:r>
              <a:rPr lang="en-MY" dirty="0" smtClean="0"/>
              <a:t>3D Simulation of particle motion in lid-driven cavity flow by </a:t>
            </a:r>
            <a:r>
              <a:rPr lang="en-US" dirty="0" smtClean="0"/>
              <a:t> MRT LBM  </a:t>
            </a:r>
            <a:endParaRPr lang="en-US" dirty="0"/>
          </a:p>
        </p:txBody>
      </p:sp>
      <p:sp>
        <p:nvSpPr>
          <p:cNvPr id="4" name="Title 1"/>
          <p:cNvSpPr txBox="1">
            <a:spLocks/>
          </p:cNvSpPr>
          <p:nvPr/>
        </p:nvSpPr>
        <p:spPr>
          <a:xfrm>
            <a:off x="2971800" y="3581400"/>
            <a:ext cx="6172200" cy="189436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err="1" smtClean="0">
                <a:ln>
                  <a:noFill/>
                </a:ln>
                <a:solidFill>
                  <a:schemeClr val="tx2"/>
                </a:solidFill>
                <a:effectLst/>
                <a:uLnTx/>
                <a:uFillTx/>
                <a:latin typeface="+mj-lt"/>
                <a:ea typeface="+mj-ea"/>
                <a:cs typeface="+mj-cs"/>
              </a:rPr>
              <a:t>Arman</a:t>
            </a:r>
            <a:r>
              <a:rPr kumimoji="0" lang="en-US" sz="3000" b="1" i="0" u="none" strike="noStrike" kern="1200" cap="small" spc="0" normalizeH="0" noProof="0" dirty="0" smtClean="0">
                <a:ln>
                  <a:noFill/>
                </a:ln>
                <a:solidFill>
                  <a:schemeClr val="tx2"/>
                </a:solidFill>
                <a:effectLst/>
                <a:uLnTx/>
                <a:uFillTx/>
                <a:latin typeface="+mj-lt"/>
                <a:ea typeface="+mj-ea"/>
                <a:cs typeface="+mj-cs"/>
              </a:rPr>
              <a:t> </a:t>
            </a:r>
            <a:r>
              <a:rPr kumimoji="0" lang="en-US" sz="3000" b="1" i="0" u="none" strike="noStrike" kern="1200" cap="small" spc="0" normalizeH="0" noProof="0" dirty="0" err="1" smtClean="0">
                <a:ln>
                  <a:noFill/>
                </a:ln>
                <a:solidFill>
                  <a:schemeClr val="tx2"/>
                </a:solidFill>
                <a:effectLst/>
                <a:uLnTx/>
                <a:uFillTx/>
                <a:latin typeface="+mj-lt"/>
                <a:ea typeface="+mj-ea"/>
                <a:cs typeface="+mj-cs"/>
              </a:rPr>
              <a:t>Safdari</a:t>
            </a:r>
            <a:endParaRPr kumimoji="0" lang="en-US" sz="30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04" name="Rectangle 112"/>
          <p:cNvSpPr>
            <a:spLocks noChangeArrowheads="1"/>
          </p:cNvSpPr>
          <p:nvPr/>
        </p:nvSpPr>
        <p:spPr bwMode="auto">
          <a:xfrm>
            <a:off x="-1905000" y="304800"/>
            <a:ext cx="6858000" cy="914400"/>
          </a:xfrm>
          <a:prstGeom prst="rect">
            <a:avLst/>
          </a:prstGeom>
          <a:noFill/>
          <a:ln w="9525">
            <a:noFill/>
            <a:miter lim="800000"/>
            <a:headEnd/>
            <a:tailEnd/>
          </a:ln>
          <a:effectLst/>
        </p:spPr>
        <p:txBody>
          <a:bodyPr lIns="90487" tIns="44450" rIns="90487" bIns="44450"/>
          <a:lstStyle/>
          <a:p>
            <a:pPr marL="228600" indent="-228600" algn="ctr" eaLnBrk="1" hangingPunct="1">
              <a:spcBef>
                <a:spcPct val="20000"/>
              </a:spcBef>
            </a:pPr>
            <a:r>
              <a:rPr lang="en-US" sz="3200" b="1" dirty="0">
                <a:solidFill>
                  <a:srgbClr val="003398"/>
                </a:solidFill>
                <a:latin typeface="Arial" pitchFamily="34" charset="0"/>
              </a:rPr>
              <a:t>3D Lattice</a:t>
            </a:r>
          </a:p>
        </p:txBody>
      </p:sp>
      <p:sp>
        <p:nvSpPr>
          <p:cNvPr id="187505" name="Rectangle 113"/>
          <p:cNvSpPr>
            <a:spLocks noChangeArrowheads="1"/>
          </p:cNvSpPr>
          <p:nvPr/>
        </p:nvSpPr>
        <p:spPr bwMode="auto">
          <a:xfrm>
            <a:off x="762000" y="1676400"/>
            <a:ext cx="5335587" cy="1373187"/>
          </a:xfrm>
          <a:prstGeom prst="rect">
            <a:avLst/>
          </a:prstGeom>
          <a:noFill/>
          <a:ln w="9525">
            <a:noFill/>
            <a:miter lim="800000"/>
            <a:headEnd/>
            <a:tailEnd/>
          </a:ln>
          <a:effectLst/>
        </p:spPr>
        <p:txBody>
          <a:bodyPr lIns="90487" tIns="44450" rIns="90487" bIns="44450"/>
          <a:lstStyle/>
          <a:p>
            <a:pPr marL="228600" indent="-228600" eaLnBrk="1" hangingPunct="1">
              <a:spcBef>
                <a:spcPct val="20000"/>
              </a:spcBef>
              <a:buFontTx/>
              <a:buChar char="•"/>
            </a:pPr>
            <a:r>
              <a:rPr lang="en-US" b="1" dirty="0" smtClean="0">
                <a:latin typeface="Arial" pitchFamily="34" charset="0"/>
              </a:rPr>
              <a:t> </a:t>
            </a:r>
            <a:r>
              <a:rPr lang="en-US" b="1" dirty="0">
                <a:latin typeface="Arial" pitchFamily="34" charset="0"/>
              </a:rPr>
              <a:t>27 components, and 26 </a:t>
            </a:r>
            <a:r>
              <a:rPr lang="en-US" b="1" dirty="0" smtClean="0">
                <a:latin typeface="Arial" pitchFamily="34" charset="0"/>
              </a:rPr>
              <a:t>neighbors</a:t>
            </a:r>
          </a:p>
          <a:p>
            <a:pPr marL="228600" indent="-228600">
              <a:spcBef>
                <a:spcPct val="20000"/>
              </a:spcBef>
              <a:buFontTx/>
              <a:buChar char="•"/>
            </a:pPr>
            <a:r>
              <a:rPr lang="en-US" b="1" dirty="0" smtClean="0">
                <a:latin typeface="Arial" pitchFamily="34" charset="0"/>
              </a:rPr>
              <a:t>19 components, and 18 neighbors</a:t>
            </a:r>
          </a:p>
          <a:p>
            <a:pPr marL="228600" indent="-228600">
              <a:spcBef>
                <a:spcPct val="20000"/>
              </a:spcBef>
              <a:buFontTx/>
              <a:buChar char="•"/>
            </a:pPr>
            <a:r>
              <a:rPr lang="en-US" b="1" dirty="0" smtClean="0">
                <a:latin typeface="Arial" pitchFamily="34" charset="0"/>
              </a:rPr>
              <a:t>15 components, and 14 neighbors</a:t>
            </a:r>
            <a:endParaRPr lang="en-US" b="1" dirty="0">
              <a:latin typeface="Arial" pitchFamily="34" charset="0"/>
            </a:endParaRPr>
          </a:p>
        </p:txBody>
      </p:sp>
      <p:grpSp>
        <p:nvGrpSpPr>
          <p:cNvPr id="2" name="Group 428"/>
          <p:cNvGrpSpPr>
            <a:grpSpLocks/>
          </p:cNvGrpSpPr>
          <p:nvPr/>
        </p:nvGrpSpPr>
        <p:grpSpPr bwMode="auto">
          <a:xfrm>
            <a:off x="6172200" y="1295400"/>
            <a:ext cx="2590800" cy="2895600"/>
            <a:chOff x="336" y="1104"/>
            <a:chExt cx="1632" cy="1824"/>
          </a:xfrm>
        </p:grpSpPr>
        <p:sp>
          <p:nvSpPr>
            <p:cNvPr id="187596" name="Line 204"/>
            <p:cNvSpPr>
              <a:spLocks noChangeShapeType="1"/>
            </p:cNvSpPr>
            <p:nvPr/>
          </p:nvSpPr>
          <p:spPr bwMode="auto">
            <a:xfrm flipH="1" flipV="1">
              <a:off x="1152" y="2016"/>
              <a:ext cx="576" cy="576"/>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90" name="Line 198"/>
            <p:cNvSpPr>
              <a:spLocks noChangeShapeType="1"/>
            </p:cNvSpPr>
            <p:nvPr/>
          </p:nvSpPr>
          <p:spPr bwMode="auto">
            <a:xfrm flipV="1">
              <a:off x="576" y="2016"/>
              <a:ext cx="576" cy="576"/>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60" name="Line 168"/>
            <p:cNvSpPr>
              <a:spLocks noChangeShapeType="1"/>
            </p:cNvSpPr>
            <p:nvPr/>
          </p:nvSpPr>
          <p:spPr bwMode="auto">
            <a:xfrm>
              <a:off x="384" y="2880"/>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61" name="Line 169"/>
            <p:cNvSpPr>
              <a:spLocks noChangeShapeType="1"/>
            </p:cNvSpPr>
            <p:nvPr/>
          </p:nvSpPr>
          <p:spPr bwMode="auto">
            <a:xfrm flipH="1">
              <a:off x="1536" y="230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562" name="Line 170"/>
            <p:cNvSpPr>
              <a:spLocks noChangeShapeType="1"/>
            </p:cNvSpPr>
            <p:nvPr/>
          </p:nvSpPr>
          <p:spPr bwMode="auto">
            <a:xfrm rot="-5400000">
              <a:off x="1344"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63" name="Line 171"/>
            <p:cNvSpPr>
              <a:spLocks noChangeShapeType="1"/>
            </p:cNvSpPr>
            <p:nvPr/>
          </p:nvSpPr>
          <p:spPr bwMode="auto">
            <a:xfrm rot="-5400000">
              <a:off x="960"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64" name="Line 172"/>
            <p:cNvSpPr>
              <a:spLocks noChangeShapeType="1"/>
            </p:cNvSpPr>
            <p:nvPr/>
          </p:nvSpPr>
          <p:spPr bwMode="auto">
            <a:xfrm flipH="1">
              <a:off x="1536" y="1152"/>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565" name="Line 173"/>
            <p:cNvSpPr>
              <a:spLocks noChangeShapeType="1"/>
            </p:cNvSpPr>
            <p:nvPr/>
          </p:nvSpPr>
          <p:spPr bwMode="auto">
            <a:xfrm flipH="1">
              <a:off x="384" y="230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566" name="Line 174"/>
            <p:cNvSpPr>
              <a:spLocks noChangeShapeType="1"/>
            </p:cNvSpPr>
            <p:nvPr/>
          </p:nvSpPr>
          <p:spPr bwMode="auto">
            <a:xfrm rot="-5400000">
              <a:off x="-192"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67" name="Line 175"/>
            <p:cNvSpPr>
              <a:spLocks noChangeShapeType="1"/>
            </p:cNvSpPr>
            <p:nvPr/>
          </p:nvSpPr>
          <p:spPr bwMode="auto">
            <a:xfrm rot="-5400000">
              <a:off x="192"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68" name="Line 176"/>
            <p:cNvSpPr>
              <a:spLocks noChangeShapeType="1"/>
            </p:cNvSpPr>
            <p:nvPr/>
          </p:nvSpPr>
          <p:spPr bwMode="auto">
            <a:xfrm>
              <a:off x="768"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69" name="Line 177"/>
            <p:cNvSpPr>
              <a:spLocks noChangeShapeType="1"/>
            </p:cNvSpPr>
            <p:nvPr/>
          </p:nvSpPr>
          <p:spPr bwMode="auto">
            <a:xfrm>
              <a:off x="384"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70" name="Line 178"/>
            <p:cNvSpPr>
              <a:spLocks noChangeShapeType="1"/>
            </p:cNvSpPr>
            <p:nvPr/>
          </p:nvSpPr>
          <p:spPr bwMode="auto">
            <a:xfrm>
              <a:off x="768" y="1152"/>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571" name="Line 179"/>
            <p:cNvSpPr>
              <a:spLocks noChangeShapeType="1"/>
            </p:cNvSpPr>
            <p:nvPr/>
          </p:nvSpPr>
          <p:spPr bwMode="auto">
            <a:xfrm flipH="1">
              <a:off x="384" y="1152"/>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573" name="Line 181"/>
            <p:cNvSpPr>
              <a:spLocks noChangeShapeType="1"/>
            </p:cNvSpPr>
            <p:nvPr/>
          </p:nvSpPr>
          <p:spPr bwMode="auto">
            <a:xfrm flipV="1">
              <a:off x="384" y="2016"/>
              <a:ext cx="768"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74" name="Line 182"/>
            <p:cNvSpPr>
              <a:spLocks noChangeShapeType="1"/>
            </p:cNvSpPr>
            <p:nvPr/>
          </p:nvSpPr>
          <p:spPr bwMode="auto">
            <a:xfrm>
              <a:off x="768" y="1728"/>
              <a:ext cx="384"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77" name="Line 185"/>
            <p:cNvSpPr>
              <a:spLocks noChangeShapeType="1"/>
            </p:cNvSpPr>
            <p:nvPr/>
          </p:nvSpPr>
          <p:spPr bwMode="auto">
            <a:xfrm flipH="1" flipV="1">
              <a:off x="1152" y="2016"/>
              <a:ext cx="384"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79" name="Line 187"/>
            <p:cNvSpPr>
              <a:spLocks noChangeShapeType="1"/>
            </p:cNvSpPr>
            <p:nvPr/>
          </p:nvSpPr>
          <p:spPr bwMode="auto">
            <a:xfrm flipH="1">
              <a:off x="1152" y="1728"/>
              <a:ext cx="768"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82" name="Line 190"/>
            <p:cNvSpPr>
              <a:spLocks noChangeShapeType="1"/>
            </p:cNvSpPr>
            <p:nvPr/>
          </p:nvSpPr>
          <p:spPr bwMode="auto">
            <a:xfrm>
              <a:off x="576" y="1440"/>
              <a:ext cx="576" cy="576"/>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85" name="Line 193"/>
            <p:cNvSpPr>
              <a:spLocks noChangeShapeType="1"/>
            </p:cNvSpPr>
            <p:nvPr/>
          </p:nvSpPr>
          <p:spPr bwMode="auto">
            <a:xfrm flipH="1">
              <a:off x="1152" y="1152"/>
              <a:ext cx="192" cy="864"/>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86" name="Line 194"/>
            <p:cNvSpPr>
              <a:spLocks noChangeShapeType="1"/>
            </p:cNvSpPr>
            <p:nvPr/>
          </p:nvSpPr>
          <p:spPr bwMode="auto">
            <a:xfrm>
              <a:off x="960" y="1728"/>
              <a:ext cx="192"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88" name="Line 196"/>
            <p:cNvSpPr>
              <a:spLocks noChangeShapeType="1"/>
            </p:cNvSpPr>
            <p:nvPr/>
          </p:nvSpPr>
          <p:spPr bwMode="auto">
            <a:xfrm flipH="1">
              <a:off x="1152" y="1440"/>
              <a:ext cx="576" cy="576"/>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93" name="Line 201"/>
            <p:cNvSpPr>
              <a:spLocks noChangeShapeType="1"/>
            </p:cNvSpPr>
            <p:nvPr/>
          </p:nvSpPr>
          <p:spPr bwMode="auto">
            <a:xfrm flipH="1" flipV="1">
              <a:off x="1152" y="2016"/>
              <a:ext cx="192"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94" name="Line 202"/>
            <p:cNvSpPr>
              <a:spLocks noChangeShapeType="1"/>
            </p:cNvSpPr>
            <p:nvPr/>
          </p:nvSpPr>
          <p:spPr bwMode="auto">
            <a:xfrm flipV="1">
              <a:off x="960" y="2016"/>
              <a:ext cx="192" cy="864"/>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599" name="Text Box 207"/>
            <p:cNvSpPr txBox="1">
              <a:spLocks noChangeArrowheads="1"/>
            </p:cNvSpPr>
            <p:nvPr/>
          </p:nvSpPr>
          <p:spPr bwMode="auto">
            <a:xfrm>
              <a:off x="528" y="1392"/>
              <a:ext cx="48" cy="48"/>
            </a:xfrm>
            <a:prstGeom prst="rect">
              <a:avLst/>
            </a:prstGeom>
            <a:noFill/>
            <a:ln w="9525">
              <a:noFill/>
              <a:miter lim="800000"/>
              <a:headEnd/>
              <a:tailEnd/>
            </a:ln>
            <a:effectLst/>
          </p:spPr>
          <p:txBody>
            <a:bodyPr wrap="none" lIns="0" tIns="0" rIns="0" bIns="0" anchor="ctr"/>
            <a:lstStyle/>
            <a:p>
              <a:pPr algn="ctr"/>
              <a:r>
                <a:rPr lang="en-US" sz="800"/>
                <a:t>2</a:t>
              </a:r>
              <a:endParaRPr lang="en-US"/>
            </a:p>
          </p:txBody>
        </p:sp>
        <p:sp>
          <p:nvSpPr>
            <p:cNvPr id="187601" name="Text Box 209"/>
            <p:cNvSpPr txBox="1">
              <a:spLocks noChangeArrowheads="1"/>
            </p:cNvSpPr>
            <p:nvPr/>
          </p:nvSpPr>
          <p:spPr bwMode="auto">
            <a:xfrm>
              <a:off x="336" y="2256"/>
              <a:ext cx="48" cy="48"/>
            </a:xfrm>
            <a:prstGeom prst="rect">
              <a:avLst/>
            </a:prstGeom>
            <a:noFill/>
            <a:ln w="9525">
              <a:noFill/>
              <a:miter lim="800000"/>
              <a:headEnd/>
              <a:tailEnd/>
            </a:ln>
            <a:effectLst/>
          </p:spPr>
          <p:txBody>
            <a:bodyPr wrap="none" lIns="0" tIns="0" rIns="0" bIns="0" anchor="ctr"/>
            <a:lstStyle/>
            <a:p>
              <a:pPr algn="ctr"/>
              <a:r>
                <a:rPr lang="en-US" sz="800"/>
                <a:t>11</a:t>
              </a:r>
              <a:endParaRPr lang="en-US"/>
            </a:p>
          </p:txBody>
        </p:sp>
        <p:sp>
          <p:nvSpPr>
            <p:cNvPr id="187603" name="Text Box 211"/>
            <p:cNvSpPr txBox="1">
              <a:spLocks noChangeArrowheads="1"/>
            </p:cNvSpPr>
            <p:nvPr/>
          </p:nvSpPr>
          <p:spPr bwMode="auto">
            <a:xfrm>
              <a:off x="960" y="2880"/>
              <a:ext cx="48" cy="48"/>
            </a:xfrm>
            <a:prstGeom prst="rect">
              <a:avLst/>
            </a:prstGeom>
            <a:noFill/>
            <a:ln w="9525">
              <a:noFill/>
              <a:miter lim="800000"/>
              <a:headEnd/>
              <a:tailEnd/>
            </a:ln>
            <a:effectLst/>
          </p:spPr>
          <p:txBody>
            <a:bodyPr wrap="none" lIns="0" tIns="0" rIns="0" bIns="0" anchor="ctr"/>
            <a:lstStyle/>
            <a:p>
              <a:pPr algn="ctr"/>
              <a:r>
                <a:rPr lang="en-US" sz="800"/>
                <a:t>7</a:t>
              </a:r>
              <a:endParaRPr lang="en-US"/>
            </a:p>
          </p:txBody>
        </p:sp>
        <p:sp>
          <p:nvSpPr>
            <p:cNvPr id="187605" name="Text Box 213"/>
            <p:cNvSpPr txBox="1">
              <a:spLocks noChangeArrowheads="1"/>
            </p:cNvSpPr>
            <p:nvPr/>
          </p:nvSpPr>
          <p:spPr bwMode="auto">
            <a:xfrm>
              <a:off x="1728" y="2592"/>
              <a:ext cx="48" cy="48"/>
            </a:xfrm>
            <a:prstGeom prst="rect">
              <a:avLst/>
            </a:prstGeom>
            <a:noFill/>
            <a:ln w="9525">
              <a:noFill/>
              <a:miter lim="800000"/>
              <a:headEnd/>
              <a:tailEnd/>
            </a:ln>
            <a:effectLst/>
          </p:spPr>
          <p:txBody>
            <a:bodyPr wrap="none" lIns="0" tIns="0" rIns="0" bIns="0" anchor="ctr"/>
            <a:lstStyle/>
            <a:p>
              <a:pPr algn="ctr"/>
              <a:r>
                <a:rPr lang="en-US" sz="800"/>
                <a:t>1</a:t>
              </a:r>
              <a:endParaRPr lang="en-US"/>
            </a:p>
          </p:txBody>
        </p:sp>
        <p:sp>
          <p:nvSpPr>
            <p:cNvPr id="187607" name="Text Box 215"/>
            <p:cNvSpPr txBox="1">
              <a:spLocks noChangeArrowheads="1"/>
            </p:cNvSpPr>
            <p:nvPr/>
          </p:nvSpPr>
          <p:spPr bwMode="auto">
            <a:xfrm>
              <a:off x="1920" y="1680"/>
              <a:ext cx="48" cy="48"/>
            </a:xfrm>
            <a:prstGeom prst="rect">
              <a:avLst/>
            </a:prstGeom>
            <a:noFill/>
            <a:ln w="9525">
              <a:noFill/>
              <a:miter lim="800000"/>
              <a:headEnd/>
              <a:tailEnd/>
            </a:ln>
            <a:effectLst/>
          </p:spPr>
          <p:txBody>
            <a:bodyPr wrap="none" lIns="0" tIns="0" rIns="0" bIns="0" anchor="ctr"/>
            <a:lstStyle/>
            <a:p>
              <a:pPr algn="ctr"/>
              <a:r>
                <a:rPr lang="en-US" sz="800"/>
                <a:t>8</a:t>
              </a:r>
              <a:endParaRPr lang="en-US"/>
            </a:p>
          </p:txBody>
        </p:sp>
        <p:sp>
          <p:nvSpPr>
            <p:cNvPr id="187609" name="Text Box 217"/>
            <p:cNvSpPr txBox="1">
              <a:spLocks noChangeArrowheads="1"/>
            </p:cNvSpPr>
            <p:nvPr/>
          </p:nvSpPr>
          <p:spPr bwMode="auto">
            <a:xfrm>
              <a:off x="1344" y="1104"/>
              <a:ext cx="48" cy="48"/>
            </a:xfrm>
            <a:prstGeom prst="rect">
              <a:avLst/>
            </a:prstGeom>
            <a:noFill/>
            <a:ln w="9525">
              <a:noFill/>
              <a:miter lim="800000"/>
              <a:headEnd/>
              <a:tailEnd/>
            </a:ln>
            <a:effectLst/>
          </p:spPr>
          <p:txBody>
            <a:bodyPr wrap="none" lIns="0" tIns="0" rIns="0" bIns="0" anchor="ctr"/>
            <a:lstStyle/>
            <a:p>
              <a:pPr algn="ctr"/>
              <a:r>
                <a:rPr lang="en-US" sz="800"/>
                <a:t>4</a:t>
              </a:r>
              <a:endParaRPr lang="en-US"/>
            </a:p>
          </p:txBody>
        </p:sp>
        <p:sp>
          <p:nvSpPr>
            <p:cNvPr id="187610" name="Text Box 218"/>
            <p:cNvSpPr txBox="1">
              <a:spLocks noChangeArrowheads="1"/>
            </p:cNvSpPr>
            <p:nvPr/>
          </p:nvSpPr>
          <p:spPr bwMode="auto">
            <a:xfrm>
              <a:off x="720" y="1680"/>
              <a:ext cx="48" cy="48"/>
            </a:xfrm>
            <a:prstGeom prst="rect">
              <a:avLst/>
            </a:prstGeom>
            <a:noFill/>
            <a:ln w="9525">
              <a:noFill/>
              <a:miter lim="800000"/>
              <a:headEnd/>
              <a:tailEnd/>
            </a:ln>
            <a:effectLst/>
          </p:spPr>
          <p:txBody>
            <a:bodyPr wrap="none" lIns="0" tIns="0" rIns="0" bIns="0" anchor="ctr"/>
            <a:lstStyle/>
            <a:p>
              <a:pPr algn="ctr"/>
              <a:r>
                <a:rPr lang="en-US" sz="800"/>
                <a:t>9</a:t>
              </a:r>
              <a:endParaRPr lang="en-US"/>
            </a:p>
          </p:txBody>
        </p:sp>
        <p:sp>
          <p:nvSpPr>
            <p:cNvPr id="187612" name="Text Box 220"/>
            <p:cNvSpPr txBox="1">
              <a:spLocks noChangeArrowheads="1"/>
            </p:cNvSpPr>
            <p:nvPr/>
          </p:nvSpPr>
          <p:spPr bwMode="auto">
            <a:xfrm>
              <a:off x="912" y="1680"/>
              <a:ext cx="48" cy="48"/>
            </a:xfrm>
            <a:prstGeom prst="rect">
              <a:avLst/>
            </a:prstGeom>
            <a:noFill/>
            <a:ln w="9525">
              <a:noFill/>
              <a:miter lim="800000"/>
              <a:headEnd/>
              <a:tailEnd/>
            </a:ln>
            <a:effectLst/>
          </p:spPr>
          <p:txBody>
            <a:bodyPr wrap="none" lIns="0" tIns="0" rIns="0" bIns="0" anchor="ctr"/>
            <a:lstStyle/>
            <a:p>
              <a:pPr algn="ctr"/>
              <a:r>
                <a:rPr lang="en-US" sz="800"/>
                <a:t>6</a:t>
              </a:r>
              <a:endParaRPr lang="en-US"/>
            </a:p>
          </p:txBody>
        </p:sp>
        <p:sp>
          <p:nvSpPr>
            <p:cNvPr id="187615" name="Text Box 223"/>
            <p:cNvSpPr txBox="1">
              <a:spLocks noChangeArrowheads="1"/>
            </p:cNvSpPr>
            <p:nvPr/>
          </p:nvSpPr>
          <p:spPr bwMode="auto">
            <a:xfrm>
              <a:off x="1728" y="1488"/>
              <a:ext cx="48" cy="48"/>
            </a:xfrm>
            <a:prstGeom prst="rect">
              <a:avLst/>
            </a:prstGeom>
            <a:noFill/>
            <a:ln w="9525">
              <a:noFill/>
              <a:miter lim="800000"/>
              <a:headEnd/>
              <a:tailEnd/>
            </a:ln>
            <a:effectLst/>
          </p:spPr>
          <p:txBody>
            <a:bodyPr wrap="none" lIns="0" tIns="0" rIns="0" bIns="0" anchor="ctr"/>
            <a:lstStyle/>
            <a:p>
              <a:pPr algn="ctr"/>
              <a:r>
                <a:rPr lang="en-US" sz="800"/>
                <a:t>0</a:t>
              </a:r>
              <a:endParaRPr lang="en-US"/>
            </a:p>
          </p:txBody>
        </p:sp>
        <p:sp>
          <p:nvSpPr>
            <p:cNvPr id="187618" name="Text Box 226"/>
            <p:cNvSpPr txBox="1">
              <a:spLocks noChangeArrowheads="1"/>
            </p:cNvSpPr>
            <p:nvPr/>
          </p:nvSpPr>
          <p:spPr bwMode="auto">
            <a:xfrm>
              <a:off x="1536" y="2256"/>
              <a:ext cx="48" cy="48"/>
            </a:xfrm>
            <a:prstGeom prst="rect">
              <a:avLst/>
            </a:prstGeom>
            <a:noFill/>
            <a:ln w="9525">
              <a:noFill/>
              <a:miter lim="800000"/>
              <a:headEnd/>
              <a:tailEnd/>
            </a:ln>
            <a:effectLst/>
          </p:spPr>
          <p:txBody>
            <a:bodyPr wrap="none" lIns="0" tIns="0" rIns="0" bIns="0" anchor="ctr"/>
            <a:lstStyle/>
            <a:p>
              <a:pPr algn="ctr"/>
              <a:r>
                <a:rPr lang="en-US" sz="800"/>
                <a:t> 10</a:t>
              </a:r>
              <a:endParaRPr lang="en-US"/>
            </a:p>
          </p:txBody>
        </p:sp>
        <p:sp>
          <p:nvSpPr>
            <p:cNvPr id="187620" name="Text Box 228"/>
            <p:cNvSpPr txBox="1">
              <a:spLocks noChangeArrowheads="1"/>
            </p:cNvSpPr>
            <p:nvPr/>
          </p:nvSpPr>
          <p:spPr bwMode="auto">
            <a:xfrm>
              <a:off x="1344" y="2304"/>
              <a:ext cx="48" cy="48"/>
            </a:xfrm>
            <a:prstGeom prst="rect">
              <a:avLst/>
            </a:prstGeom>
            <a:noFill/>
            <a:ln w="9525">
              <a:noFill/>
              <a:miter lim="800000"/>
              <a:headEnd/>
              <a:tailEnd/>
            </a:ln>
            <a:effectLst/>
          </p:spPr>
          <p:txBody>
            <a:bodyPr wrap="none" lIns="0" tIns="0" rIns="0" bIns="0" anchor="ctr"/>
            <a:lstStyle/>
            <a:p>
              <a:pPr algn="ctr"/>
              <a:r>
                <a:rPr lang="en-US" sz="800"/>
                <a:t>5</a:t>
              </a:r>
              <a:endParaRPr lang="en-US"/>
            </a:p>
          </p:txBody>
        </p:sp>
        <p:sp>
          <p:nvSpPr>
            <p:cNvPr id="187623" name="Text Box 231"/>
            <p:cNvSpPr txBox="1">
              <a:spLocks noChangeArrowheads="1"/>
            </p:cNvSpPr>
            <p:nvPr/>
          </p:nvSpPr>
          <p:spPr bwMode="auto">
            <a:xfrm>
              <a:off x="528" y="2544"/>
              <a:ext cx="48" cy="48"/>
            </a:xfrm>
            <a:prstGeom prst="rect">
              <a:avLst/>
            </a:prstGeom>
            <a:noFill/>
            <a:ln w="9525">
              <a:noFill/>
              <a:miter lim="800000"/>
              <a:headEnd/>
              <a:tailEnd/>
            </a:ln>
            <a:effectLst/>
          </p:spPr>
          <p:txBody>
            <a:bodyPr wrap="none" lIns="0" tIns="0" rIns="0" bIns="0" anchor="ctr"/>
            <a:lstStyle/>
            <a:p>
              <a:pPr algn="ctr"/>
              <a:r>
                <a:rPr lang="en-US" sz="800"/>
                <a:t>3</a:t>
              </a:r>
              <a:endParaRPr lang="en-US"/>
            </a:p>
          </p:txBody>
        </p:sp>
      </p:grpSp>
      <p:grpSp>
        <p:nvGrpSpPr>
          <p:cNvPr id="3" name="Group 429"/>
          <p:cNvGrpSpPr>
            <a:grpSpLocks/>
          </p:cNvGrpSpPr>
          <p:nvPr/>
        </p:nvGrpSpPr>
        <p:grpSpPr bwMode="auto">
          <a:xfrm>
            <a:off x="6172200" y="1295400"/>
            <a:ext cx="2590800" cy="2895600"/>
            <a:chOff x="2256" y="1104"/>
            <a:chExt cx="1632" cy="1824"/>
          </a:xfrm>
        </p:grpSpPr>
        <p:sp>
          <p:nvSpPr>
            <p:cNvPr id="187627" name="Line 235"/>
            <p:cNvSpPr>
              <a:spLocks noChangeShapeType="1"/>
            </p:cNvSpPr>
            <p:nvPr/>
          </p:nvSpPr>
          <p:spPr bwMode="auto">
            <a:xfrm flipH="1" flipV="1">
              <a:off x="3072" y="2016"/>
              <a:ext cx="768"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28" name="Line 236"/>
            <p:cNvSpPr>
              <a:spLocks noChangeShapeType="1"/>
            </p:cNvSpPr>
            <p:nvPr/>
          </p:nvSpPr>
          <p:spPr bwMode="auto">
            <a:xfrm flipH="1" flipV="1">
              <a:off x="3072" y="2016"/>
              <a:ext cx="384" cy="864"/>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30" name="Line 238"/>
            <p:cNvSpPr>
              <a:spLocks noChangeShapeType="1"/>
            </p:cNvSpPr>
            <p:nvPr/>
          </p:nvSpPr>
          <p:spPr bwMode="auto">
            <a:xfrm flipV="1">
              <a:off x="2304" y="2016"/>
              <a:ext cx="768" cy="864"/>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31" name="Line 239"/>
            <p:cNvSpPr>
              <a:spLocks noChangeShapeType="1"/>
            </p:cNvSpPr>
            <p:nvPr/>
          </p:nvSpPr>
          <p:spPr bwMode="auto">
            <a:xfrm flipV="1">
              <a:off x="2688" y="2016"/>
              <a:ext cx="384"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33" name="Line 241"/>
            <p:cNvSpPr>
              <a:spLocks noChangeShapeType="1"/>
            </p:cNvSpPr>
            <p:nvPr/>
          </p:nvSpPr>
          <p:spPr bwMode="auto">
            <a:xfrm>
              <a:off x="2304" y="2880"/>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34" name="Line 242"/>
            <p:cNvSpPr>
              <a:spLocks noChangeShapeType="1"/>
            </p:cNvSpPr>
            <p:nvPr/>
          </p:nvSpPr>
          <p:spPr bwMode="auto">
            <a:xfrm flipH="1">
              <a:off x="3456" y="230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635" name="Line 243"/>
            <p:cNvSpPr>
              <a:spLocks noChangeShapeType="1"/>
            </p:cNvSpPr>
            <p:nvPr/>
          </p:nvSpPr>
          <p:spPr bwMode="auto">
            <a:xfrm rot="-5400000">
              <a:off x="3264"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36" name="Line 244"/>
            <p:cNvSpPr>
              <a:spLocks noChangeShapeType="1"/>
            </p:cNvSpPr>
            <p:nvPr/>
          </p:nvSpPr>
          <p:spPr bwMode="auto">
            <a:xfrm rot="-5400000">
              <a:off x="2880"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37" name="Line 245"/>
            <p:cNvSpPr>
              <a:spLocks noChangeShapeType="1"/>
            </p:cNvSpPr>
            <p:nvPr/>
          </p:nvSpPr>
          <p:spPr bwMode="auto">
            <a:xfrm flipH="1">
              <a:off x="3456" y="1152"/>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638" name="Line 246"/>
            <p:cNvSpPr>
              <a:spLocks noChangeShapeType="1"/>
            </p:cNvSpPr>
            <p:nvPr/>
          </p:nvSpPr>
          <p:spPr bwMode="auto">
            <a:xfrm flipH="1">
              <a:off x="2304" y="230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639" name="Line 247"/>
            <p:cNvSpPr>
              <a:spLocks noChangeShapeType="1"/>
            </p:cNvSpPr>
            <p:nvPr/>
          </p:nvSpPr>
          <p:spPr bwMode="auto">
            <a:xfrm rot="-5400000">
              <a:off x="1728"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40" name="Line 248"/>
            <p:cNvSpPr>
              <a:spLocks noChangeShapeType="1"/>
            </p:cNvSpPr>
            <p:nvPr/>
          </p:nvSpPr>
          <p:spPr bwMode="auto">
            <a:xfrm rot="-5400000">
              <a:off x="2112"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41" name="Line 249"/>
            <p:cNvSpPr>
              <a:spLocks noChangeShapeType="1"/>
            </p:cNvSpPr>
            <p:nvPr/>
          </p:nvSpPr>
          <p:spPr bwMode="auto">
            <a:xfrm>
              <a:off x="2688"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42" name="Line 250"/>
            <p:cNvSpPr>
              <a:spLocks noChangeShapeType="1"/>
            </p:cNvSpPr>
            <p:nvPr/>
          </p:nvSpPr>
          <p:spPr bwMode="auto">
            <a:xfrm>
              <a:off x="2304"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43" name="Line 251"/>
            <p:cNvSpPr>
              <a:spLocks noChangeShapeType="1"/>
            </p:cNvSpPr>
            <p:nvPr/>
          </p:nvSpPr>
          <p:spPr bwMode="auto">
            <a:xfrm>
              <a:off x="2688" y="1152"/>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44" name="Line 252"/>
            <p:cNvSpPr>
              <a:spLocks noChangeShapeType="1"/>
            </p:cNvSpPr>
            <p:nvPr/>
          </p:nvSpPr>
          <p:spPr bwMode="auto">
            <a:xfrm flipH="1">
              <a:off x="2304" y="1152"/>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655" name="Line 263"/>
            <p:cNvSpPr>
              <a:spLocks noChangeShapeType="1"/>
            </p:cNvSpPr>
            <p:nvPr/>
          </p:nvSpPr>
          <p:spPr bwMode="auto">
            <a:xfrm>
              <a:off x="2304" y="1728"/>
              <a:ext cx="768"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56" name="Line 264"/>
            <p:cNvSpPr>
              <a:spLocks noChangeShapeType="1"/>
            </p:cNvSpPr>
            <p:nvPr/>
          </p:nvSpPr>
          <p:spPr bwMode="auto">
            <a:xfrm>
              <a:off x="2688" y="1152"/>
              <a:ext cx="384" cy="864"/>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59" name="Line 267"/>
            <p:cNvSpPr>
              <a:spLocks noChangeShapeType="1"/>
            </p:cNvSpPr>
            <p:nvPr/>
          </p:nvSpPr>
          <p:spPr bwMode="auto">
            <a:xfrm flipH="1">
              <a:off x="3072" y="1728"/>
              <a:ext cx="384"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61" name="Line 269"/>
            <p:cNvSpPr>
              <a:spLocks noChangeShapeType="1"/>
            </p:cNvSpPr>
            <p:nvPr/>
          </p:nvSpPr>
          <p:spPr bwMode="auto">
            <a:xfrm flipH="1">
              <a:off x="3072" y="1152"/>
              <a:ext cx="768" cy="864"/>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64" name="Text Box 272"/>
            <p:cNvSpPr txBox="1">
              <a:spLocks noChangeArrowheads="1"/>
            </p:cNvSpPr>
            <p:nvPr/>
          </p:nvSpPr>
          <p:spPr bwMode="auto">
            <a:xfrm>
              <a:off x="2640" y="1104"/>
              <a:ext cx="48" cy="48"/>
            </a:xfrm>
            <a:prstGeom prst="rect">
              <a:avLst/>
            </a:prstGeom>
            <a:noFill/>
            <a:ln w="9525">
              <a:noFill/>
              <a:miter lim="800000"/>
              <a:headEnd/>
              <a:tailEnd/>
            </a:ln>
            <a:effectLst/>
          </p:spPr>
          <p:txBody>
            <a:bodyPr wrap="none" lIns="0" tIns="0" rIns="0" bIns="0" anchor="ctr"/>
            <a:lstStyle/>
            <a:p>
              <a:pPr algn="ctr"/>
              <a:r>
                <a:rPr lang="en-US" sz="800"/>
                <a:t>14</a:t>
              </a:r>
              <a:endParaRPr lang="en-US"/>
            </a:p>
          </p:txBody>
        </p:sp>
        <p:sp>
          <p:nvSpPr>
            <p:cNvPr id="187666" name="Text Box 274"/>
            <p:cNvSpPr txBox="1">
              <a:spLocks noChangeArrowheads="1"/>
            </p:cNvSpPr>
            <p:nvPr/>
          </p:nvSpPr>
          <p:spPr bwMode="auto">
            <a:xfrm>
              <a:off x="2256" y="1680"/>
              <a:ext cx="48" cy="48"/>
            </a:xfrm>
            <a:prstGeom prst="rect">
              <a:avLst/>
            </a:prstGeom>
            <a:noFill/>
            <a:ln w="9525">
              <a:noFill/>
              <a:miter lim="800000"/>
              <a:headEnd/>
              <a:tailEnd/>
            </a:ln>
            <a:effectLst/>
          </p:spPr>
          <p:txBody>
            <a:bodyPr wrap="none" lIns="0" tIns="0" rIns="0" bIns="0" anchor="ctr"/>
            <a:lstStyle/>
            <a:p>
              <a:pPr algn="ctr"/>
              <a:r>
                <a:rPr lang="en-US" sz="800"/>
                <a:t>18</a:t>
              </a:r>
              <a:endParaRPr lang="en-US"/>
            </a:p>
          </p:txBody>
        </p:sp>
        <p:sp>
          <p:nvSpPr>
            <p:cNvPr id="187668" name="Text Box 276"/>
            <p:cNvSpPr txBox="1">
              <a:spLocks noChangeArrowheads="1"/>
            </p:cNvSpPr>
            <p:nvPr/>
          </p:nvSpPr>
          <p:spPr bwMode="auto">
            <a:xfrm>
              <a:off x="2256" y="2880"/>
              <a:ext cx="48" cy="48"/>
            </a:xfrm>
            <a:prstGeom prst="rect">
              <a:avLst/>
            </a:prstGeom>
            <a:noFill/>
            <a:ln w="9525">
              <a:noFill/>
              <a:miter lim="800000"/>
              <a:headEnd/>
              <a:tailEnd/>
            </a:ln>
            <a:effectLst/>
          </p:spPr>
          <p:txBody>
            <a:bodyPr wrap="none" lIns="0" tIns="0" rIns="0" bIns="0" anchor="ctr"/>
            <a:lstStyle/>
            <a:p>
              <a:pPr algn="ctr"/>
              <a:r>
                <a:rPr lang="en-US" sz="800"/>
                <a:t>19</a:t>
              </a:r>
              <a:endParaRPr lang="en-US"/>
            </a:p>
          </p:txBody>
        </p:sp>
        <p:sp>
          <p:nvSpPr>
            <p:cNvPr id="187670" name="Text Box 278"/>
            <p:cNvSpPr txBox="1">
              <a:spLocks noChangeArrowheads="1"/>
            </p:cNvSpPr>
            <p:nvPr/>
          </p:nvSpPr>
          <p:spPr bwMode="auto">
            <a:xfrm>
              <a:off x="3456" y="2880"/>
              <a:ext cx="48" cy="48"/>
            </a:xfrm>
            <a:prstGeom prst="rect">
              <a:avLst/>
            </a:prstGeom>
            <a:noFill/>
            <a:ln w="9525">
              <a:noFill/>
              <a:miter lim="800000"/>
              <a:headEnd/>
              <a:tailEnd/>
            </a:ln>
            <a:effectLst/>
          </p:spPr>
          <p:txBody>
            <a:bodyPr wrap="none" lIns="0" tIns="0" rIns="0" bIns="0" anchor="ctr"/>
            <a:lstStyle/>
            <a:p>
              <a:pPr algn="ctr"/>
              <a:r>
                <a:rPr lang="en-US" sz="800"/>
                <a:t> 17</a:t>
              </a:r>
              <a:endParaRPr lang="en-US"/>
            </a:p>
          </p:txBody>
        </p:sp>
        <p:sp>
          <p:nvSpPr>
            <p:cNvPr id="187672" name="Text Box 280"/>
            <p:cNvSpPr txBox="1">
              <a:spLocks noChangeArrowheads="1"/>
            </p:cNvSpPr>
            <p:nvPr/>
          </p:nvSpPr>
          <p:spPr bwMode="auto">
            <a:xfrm>
              <a:off x="3840" y="2304"/>
              <a:ext cx="48" cy="48"/>
            </a:xfrm>
            <a:prstGeom prst="rect">
              <a:avLst/>
            </a:prstGeom>
            <a:noFill/>
            <a:ln w="9525">
              <a:noFill/>
              <a:miter lim="800000"/>
              <a:headEnd/>
              <a:tailEnd/>
            </a:ln>
            <a:effectLst/>
          </p:spPr>
          <p:txBody>
            <a:bodyPr wrap="none" lIns="0" tIns="0" rIns="0" bIns="0" anchor="ctr"/>
            <a:lstStyle/>
            <a:p>
              <a:pPr algn="ctr"/>
              <a:r>
                <a:rPr lang="en-US" sz="800"/>
                <a:t>13</a:t>
              </a:r>
              <a:endParaRPr lang="en-US"/>
            </a:p>
          </p:txBody>
        </p:sp>
        <p:sp>
          <p:nvSpPr>
            <p:cNvPr id="187674" name="Text Box 282"/>
            <p:cNvSpPr txBox="1">
              <a:spLocks noChangeArrowheads="1"/>
            </p:cNvSpPr>
            <p:nvPr/>
          </p:nvSpPr>
          <p:spPr bwMode="auto">
            <a:xfrm>
              <a:off x="3840" y="1152"/>
              <a:ext cx="48" cy="48"/>
            </a:xfrm>
            <a:prstGeom prst="rect">
              <a:avLst/>
            </a:prstGeom>
            <a:noFill/>
            <a:ln w="9525">
              <a:noFill/>
              <a:miter lim="800000"/>
              <a:headEnd/>
              <a:tailEnd/>
            </a:ln>
            <a:effectLst/>
          </p:spPr>
          <p:txBody>
            <a:bodyPr wrap="none" lIns="0" tIns="0" rIns="0" bIns="0" anchor="ctr"/>
            <a:lstStyle/>
            <a:p>
              <a:pPr algn="ctr"/>
              <a:r>
                <a:rPr lang="en-US" sz="800"/>
                <a:t> 12</a:t>
              </a:r>
              <a:endParaRPr lang="en-US"/>
            </a:p>
          </p:txBody>
        </p:sp>
        <p:sp>
          <p:nvSpPr>
            <p:cNvPr id="187680" name="Text Box 288"/>
            <p:cNvSpPr txBox="1">
              <a:spLocks noChangeArrowheads="1"/>
            </p:cNvSpPr>
            <p:nvPr/>
          </p:nvSpPr>
          <p:spPr bwMode="auto">
            <a:xfrm>
              <a:off x="3456" y="1728"/>
              <a:ext cx="48" cy="48"/>
            </a:xfrm>
            <a:prstGeom prst="rect">
              <a:avLst/>
            </a:prstGeom>
            <a:noFill/>
            <a:ln w="9525">
              <a:noFill/>
              <a:miter lim="800000"/>
              <a:headEnd/>
              <a:tailEnd/>
            </a:ln>
            <a:effectLst/>
          </p:spPr>
          <p:txBody>
            <a:bodyPr wrap="none" lIns="0" tIns="0" rIns="0" bIns="0" anchor="ctr"/>
            <a:lstStyle/>
            <a:p>
              <a:pPr algn="ctr"/>
              <a:r>
                <a:rPr lang="en-US" sz="800"/>
                <a:t> 15</a:t>
              </a:r>
              <a:endParaRPr lang="en-US"/>
            </a:p>
          </p:txBody>
        </p:sp>
        <p:sp>
          <p:nvSpPr>
            <p:cNvPr id="187688" name="Text Box 296"/>
            <p:cNvSpPr txBox="1">
              <a:spLocks noChangeArrowheads="1"/>
            </p:cNvSpPr>
            <p:nvPr/>
          </p:nvSpPr>
          <p:spPr bwMode="auto">
            <a:xfrm>
              <a:off x="2640" y="2256"/>
              <a:ext cx="48" cy="48"/>
            </a:xfrm>
            <a:prstGeom prst="rect">
              <a:avLst/>
            </a:prstGeom>
            <a:noFill/>
            <a:ln w="9525">
              <a:noFill/>
              <a:miter lim="800000"/>
              <a:headEnd/>
              <a:tailEnd/>
            </a:ln>
            <a:effectLst/>
          </p:spPr>
          <p:txBody>
            <a:bodyPr wrap="none" lIns="0" tIns="0" rIns="0" bIns="0" anchor="ctr"/>
            <a:lstStyle/>
            <a:p>
              <a:pPr algn="ctr"/>
              <a:r>
                <a:rPr lang="en-US" sz="800"/>
                <a:t>16</a:t>
              </a:r>
              <a:endParaRPr lang="en-US"/>
            </a:p>
          </p:txBody>
        </p:sp>
      </p:grpSp>
      <p:grpSp>
        <p:nvGrpSpPr>
          <p:cNvPr id="4" name="Group 430"/>
          <p:cNvGrpSpPr>
            <a:grpSpLocks/>
          </p:cNvGrpSpPr>
          <p:nvPr/>
        </p:nvGrpSpPr>
        <p:grpSpPr bwMode="auto">
          <a:xfrm>
            <a:off x="6248400" y="1371600"/>
            <a:ext cx="2438400" cy="2743200"/>
            <a:chOff x="4032" y="1152"/>
            <a:chExt cx="1536" cy="1728"/>
          </a:xfrm>
        </p:grpSpPr>
        <p:sp>
          <p:nvSpPr>
            <p:cNvPr id="187697" name="Line 305"/>
            <p:cNvSpPr>
              <a:spLocks noChangeShapeType="1"/>
            </p:cNvSpPr>
            <p:nvPr/>
          </p:nvSpPr>
          <p:spPr bwMode="auto">
            <a:xfrm flipV="1">
              <a:off x="4224" y="2016"/>
              <a:ext cx="576" cy="0"/>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698" name="Line 306"/>
            <p:cNvSpPr>
              <a:spLocks noChangeShapeType="1"/>
            </p:cNvSpPr>
            <p:nvPr/>
          </p:nvSpPr>
          <p:spPr bwMode="auto">
            <a:xfrm>
              <a:off x="4032" y="2880"/>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699" name="Line 307"/>
            <p:cNvSpPr>
              <a:spLocks noChangeShapeType="1"/>
            </p:cNvSpPr>
            <p:nvPr/>
          </p:nvSpPr>
          <p:spPr bwMode="auto">
            <a:xfrm flipH="1">
              <a:off x="5184" y="230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700" name="Line 308"/>
            <p:cNvSpPr>
              <a:spLocks noChangeShapeType="1"/>
            </p:cNvSpPr>
            <p:nvPr/>
          </p:nvSpPr>
          <p:spPr bwMode="auto">
            <a:xfrm rot="-5400000">
              <a:off x="4992"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701" name="Line 309"/>
            <p:cNvSpPr>
              <a:spLocks noChangeShapeType="1"/>
            </p:cNvSpPr>
            <p:nvPr/>
          </p:nvSpPr>
          <p:spPr bwMode="auto">
            <a:xfrm rot="-5400000">
              <a:off x="4608"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702" name="Line 310"/>
            <p:cNvSpPr>
              <a:spLocks noChangeShapeType="1"/>
            </p:cNvSpPr>
            <p:nvPr/>
          </p:nvSpPr>
          <p:spPr bwMode="auto">
            <a:xfrm flipH="1">
              <a:off x="5184" y="1152"/>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703" name="Line 311"/>
            <p:cNvSpPr>
              <a:spLocks noChangeShapeType="1"/>
            </p:cNvSpPr>
            <p:nvPr/>
          </p:nvSpPr>
          <p:spPr bwMode="auto">
            <a:xfrm flipH="1">
              <a:off x="4032" y="230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704" name="Line 312"/>
            <p:cNvSpPr>
              <a:spLocks noChangeShapeType="1"/>
            </p:cNvSpPr>
            <p:nvPr/>
          </p:nvSpPr>
          <p:spPr bwMode="auto">
            <a:xfrm rot="-5400000">
              <a:off x="3456"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705" name="Line 313"/>
            <p:cNvSpPr>
              <a:spLocks noChangeShapeType="1"/>
            </p:cNvSpPr>
            <p:nvPr/>
          </p:nvSpPr>
          <p:spPr bwMode="auto">
            <a:xfrm rot="-5400000">
              <a:off x="3840"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706" name="Line 314"/>
            <p:cNvSpPr>
              <a:spLocks noChangeShapeType="1"/>
            </p:cNvSpPr>
            <p:nvPr/>
          </p:nvSpPr>
          <p:spPr bwMode="auto">
            <a:xfrm>
              <a:off x="4416" y="230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707" name="Line 315"/>
            <p:cNvSpPr>
              <a:spLocks noChangeShapeType="1"/>
            </p:cNvSpPr>
            <p:nvPr/>
          </p:nvSpPr>
          <p:spPr bwMode="auto">
            <a:xfrm>
              <a:off x="4032" y="172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708" name="Line 316"/>
            <p:cNvSpPr>
              <a:spLocks noChangeShapeType="1"/>
            </p:cNvSpPr>
            <p:nvPr/>
          </p:nvSpPr>
          <p:spPr bwMode="auto">
            <a:xfrm>
              <a:off x="4416" y="1152"/>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709" name="Line 317"/>
            <p:cNvSpPr>
              <a:spLocks noChangeShapeType="1"/>
            </p:cNvSpPr>
            <p:nvPr/>
          </p:nvSpPr>
          <p:spPr bwMode="auto">
            <a:xfrm flipH="1">
              <a:off x="4032" y="1152"/>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712" name="Line 320"/>
            <p:cNvSpPr>
              <a:spLocks noChangeShapeType="1"/>
            </p:cNvSpPr>
            <p:nvPr/>
          </p:nvSpPr>
          <p:spPr bwMode="auto">
            <a:xfrm flipH="1">
              <a:off x="4800" y="1728"/>
              <a:ext cx="192"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713" name="Line 321"/>
            <p:cNvSpPr>
              <a:spLocks noChangeShapeType="1"/>
            </p:cNvSpPr>
            <p:nvPr/>
          </p:nvSpPr>
          <p:spPr bwMode="auto">
            <a:xfrm flipV="1">
              <a:off x="4608" y="2016"/>
              <a:ext cx="192" cy="288"/>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715" name="Line 323"/>
            <p:cNvSpPr>
              <a:spLocks noChangeShapeType="1"/>
            </p:cNvSpPr>
            <p:nvPr/>
          </p:nvSpPr>
          <p:spPr bwMode="auto">
            <a:xfrm flipH="1" flipV="1">
              <a:off x="4800" y="2016"/>
              <a:ext cx="576" cy="0"/>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717" name="Line 325"/>
            <p:cNvSpPr>
              <a:spLocks noChangeShapeType="1"/>
            </p:cNvSpPr>
            <p:nvPr/>
          </p:nvSpPr>
          <p:spPr bwMode="auto">
            <a:xfrm flipH="1">
              <a:off x="4800" y="1440"/>
              <a:ext cx="0" cy="576"/>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718" name="Line 326"/>
            <p:cNvSpPr>
              <a:spLocks noChangeShapeType="1"/>
            </p:cNvSpPr>
            <p:nvPr/>
          </p:nvSpPr>
          <p:spPr bwMode="auto">
            <a:xfrm flipH="1" flipV="1">
              <a:off x="4800" y="2016"/>
              <a:ext cx="0" cy="576"/>
            </a:xfrm>
            <a:prstGeom prst="line">
              <a:avLst/>
            </a:prstGeom>
            <a:noFill/>
            <a:ln w="9525">
              <a:solidFill>
                <a:schemeClr val="tx1"/>
              </a:solidFill>
              <a:round/>
              <a:headEnd type="stealth" w="med" len="med"/>
              <a:tailEnd type="oval" w="med" len="med"/>
            </a:ln>
            <a:effectLst/>
          </p:spPr>
          <p:txBody>
            <a:bodyPr wrap="none" anchor="ctr"/>
            <a:lstStyle/>
            <a:p>
              <a:endParaRPr lang="en-US"/>
            </a:p>
          </p:txBody>
        </p:sp>
        <p:sp>
          <p:nvSpPr>
            <p:cNvPr id="187742" name="Text Box 350"/>
            <p:cNvSpPr txBox="1">
              <a:spLocks noChangeArrowheads="1"/>
            </p:cNvSpPr>
            <p:nvPr/>
          </p:nvSpPr>
          <p:spPr bwMode="auto">
            <a:xfrm>
              <a:off x="4176" y="1968"/>
              <a:ext cx="48" cy="48"/>
            </a:xfrm>
            <a:prstGeom prst="rect">
              <a:avLst/>
            </a:prstGeom>
            <a:noFill/>
            <a:ln w="9525">
              <a:noFill/>
              <a:miter lim="800000"/>
              <a:headEnd/>
              <a:tailEnd/>
            </a:ln>
            <a:effectLst/>
          </p:spPr>
          <p:txBody>
            <a:bodyPr wrap="none" lIns="0" tIns="0" rIns="0" bIns="0" anchor="ctr"/>
            <a:lstStyle/>
            <a:p>
              <a:pPr algn="ctr"/>
              <a:r>
                <a:rPr lang="en-US" sz="800"/>
                <a:t>22</a:t>
              </a:r>
              <a:endParaRPr lang="en-US"/>
            </a:p>
          </p:txBody>
        </p:sp>
        <p:sp>
          <p:nvSpPr>
            <p:cNvPr id="187744" name="Text Box 352"/>
            <p:cNvSpPr txBox="1">
              <a:spLocks noChangeArrowheads="1"/>
            </p:cNvSpPr>
            <p:nvPr/>
          </p:nvSpPr>
          <p:spPr bwMode="auto">
            <a:xfrm>
              <a:off x="4752" y="1392"/>
              <a:ext cx="48" cy="48"/>
            </a:xfrm>
            <a:prstGeom prst="rect">
              <a:avLst/>
            </a:prstGeom>
            <a:noFill/>
            <a:ln w="9525">
              <a:noFill/>
              <a:miter lim="800000"/>
              <a:headEnd/>
              <a:tailEnd/>
            </a:ln>
            <a:effectLst/>
          </p:spPr>
          <p:txBody>
            <a:bodyPr wrap="none" lIns="0" tIns="0" rIns="0" bIns="0" anchor="ctr"/>
            <a:lstStyle/>
            <a:p>
              <a:pPr algn="ctr"/>
              <a:r>
                <a:rPr lang="en-US" sz="800"/>
                <a:t>25</a:t>
              </a:r>
              <a:endParaRPr lang="en-US"/>
            </a:p>
          </p:txBody>
        </p:sp>
        <p:sp>
          <p:nvSpPr>
            <p:cNvPr id="187747" name="Text Box 355"/>
            <p:cNvSpPr txBox="1">
              <a:spLocks noChangeArrowheads="1"/>
            </p:cNvSpPr>
            <p:nvPr/>
          </p:nvSpPr>
          <p:spPr bwMode="auto">
            <a:xfrm>
              <a:off x="4944" y="1680"/>
              <a:ext cx="48" cy="48"/>
            </a:xfrm>
            <a:prstGeom prst="rect">
              <a:avLst/>
            </a:prstGeom>
            <a:noFill/>
            <a:ln w="9525">
              <a:noFill/>
              <a:miter lim="800000"/>
              <a:headEnd/>
              <a:tailEnd/>
            </a:ln>
            <a:effectLst/>
          </p:spPr>
          <p:txBody>
            <a:bodyPr wrap="none" lIns="0" tIns="0" rIns="0" bIns="0" anchor="ctr"/>
            <a:lstStyle/>
            <a:p>
              <a:pPr algn="ctr"/>
              <a:r>
                <a:rPr lang="en-US" sz="800"/>
                <a:t>21</a:t>
              </a:r>
              <a:endParaRPr lang="en-US"/>
            </a:p>
          </p:txBody>
        </p:sp>
        <p:sp>
          <p:nvSpPr>
            <p:cNvPr id="187748" name="Text Box 356"/>
            <p:cNvSpPr txBox="1">
              <a:spLocks noChangeArrowheads="1"/>
            </p:cNvSpPr>
            <p:nvPr/>
          </p:nvSpPr>
          <p:spPr bwMode="auto">
            <a:xfrm>
              <a:off x="4608" y="2304"/>
              <a:ext cx="48" cy="48"/>
            </a:xfrm>
            <a:prstGeom prst="rect">
              <a:avLst/>
            </a:prstGeom>
            <a:noFill/>
            <a:ln w="9525">
              <a:noFill/>
              <a:miter lim="800000"/>
              <a:headEnd/>
              <a:tailEnd/>
            </a:ln>
            <a:effectLst/>
          </p:spPr>
          <p:txBody>
            <a:bodyPr wrap="none" lIns="0" tIns="0" rIns="0" bIns="0" anchor="ctr"/>
            <a:lstStyle/>
            <a:p>
              <a:pPr algn="ctr"/>
              <a:r>
                <a:rPr lang="en-US" sz="800"/>
                <a:t>20</a:t>
              </a:r>
              <a:endParaRPr lang="en-US"/>
            </a:p>
          </p:txBody>
        </p:sp>
        <p:sp>
          <p:nvSpPr>
            <p:cNvPr id="187750" name="Text Box 358"/>
            <p:cNvSpPr txBox="1">
              <a:spLocks noChangeArrowheads="1"/>
            </p:cNvSpPr>
            <p:nvPr/>
          </p:nvSpPr>
          <p:spPr bwMode="auto">
            <a:xfrm>
              <a:off x="5376" y="1968"/>
              <a:ext cx="48" cy="48"/>
            </a:xfrm>
            <a:prstGeom prst="rect">
              <a:avLst/>
            </a:prstGeom>
            <a:noFill/>
            <a:ln w="9525">
              <a:noFill/>
              <a:miter lim="800000"/>
              <a:headEnd/>
              <a:tailEnd/>
            </a:ln>
            <a:effectLst/>
          </p:spPr>
          <p:txBody>
            <a:bodyPr wrap="none" lIns="0" tIns="0" rIns="0" bIns="0" anchor="ctr"/>
            <a:lstStyle/>
            <a:p>
              <a:pPr algn="ctr"/>
              <a:r>
                <a:rPr lang="en-US" sz="800"/>
                <a:t>23</a:t>
              </a:r>
              <a:endParaRPr lang="en-US"/>
            </a:p>
          </p:txBody>
        </p:sp>
        <p:sp>
          <p:nvSpPr>
            <p:cNvPr id="187752" name="Text Box 360"/>
            <p:cNvSpPr txBox="1">
              <a:spLocks noChangeArrowheads="1"/>
            </p:cNvSpPr>
            <p:nvPr/>
          </p:nvSpPr>
          <p:spPr bwMode="auto">
            <a:xfrm>
              <a:off x="4800" y="2592"/>
              <a:ext cx="48" cy="48"/>
            </a:xfrm>
            <a:prstGeom prst="rect">
              <a:avLst/>
            </a:prstGeom>
            <a:noFill/>
            <a:ln w="9525">
              <a:noFill/>
              <a:miter lim="800000"/>
              <a:headEnd/>
              <a:tailEnd/>
            </a:ln>
            <a:effectLst/>
          </p:spPr>
          <p:txBody>
            <a:bodyPr wrap="none" lIns="0" tIns="0" rIns="0" bIns="0" anchor="ctr"/>
            <a:lstStyle/>
            <a:p>
              <a:pPr algn="ctr"/>
              <a:r>
                <a:rPr lang="en-US" sz="800"/>
                <a:t>24</a:t>
              </a:r>
              <a:endParaRPr lang="en-US"/>
            </a:p>
          </p:txBody>
        </p:sp>
      </p:grpSp>
      <p:grpSp>
        <p:nvGrpSpPr>
          <p:cNvPr id="5" name="Group 493"/>
          <p:cNvGrpSpPr>
            <a:grpSpLocks/>
          </p:cNvGrpSpPr>
          <p:nvPr/>
        </p:nvGrpSpPr>
        <p:grpSpPr bwMode="auto">
          <a:xfrm>
            <a:off x="5867400" y="1371600"/>
            <a:ext cx="2438400" cy="2743200"/>
            <a:chOff x="4032" y="2112"/>
            <a:chExt cx="1536" cy="1728"/>
          </a:xfrm>
        </p:grpSpPr>
        <p:sp>
          <p:nvSpPr>
            <p:cNvPr id="187861" name="Line 469"/>
            <p:cNvSpPr>
              <a:spLocks noChangeShapeType="1"/>
            </p:cNvSpPr>
            <p:nvPr/>
          </p:nvSpPr>
          <p:spPr bwMode="auto">
            <a:xfrm flipV="1">
              <a:off x="4800" y="2976"/>
              <a:ext cx="0" cy="0"/>
            </a:xfrm>
            <a:prstGeom prst="line">
              <a:avLst/>
            </a:prstGeom>
            <a:noFill/>
            <a:ln w="9525">
              <a:solidFill>
                <a:schemeClr val="tx1"/>
              </a:solidFill>
              <a:round/>
              <a:headEnd/>
              <a:tailEnd type="oval" w="med" len="med"/>
            </a:ln>
            <a:effectLst/>
          </p:spPr>
          <p:txBody>
            <a:bodyPr wrap="none" anchor="ctr"/>
            <a:lstStyle/>
            <a:p>
              <a:endParaRPr lang="en-US"/>
            </a:p>
          </p:txBody>
        </p:sp>
        <p:sp>
          <p:nvSpPr>
            <p:cNvPr id="187862" name="Line 470"/>
            <p:cNvSpPr>
              <a:spLocks noChangeShapeType="1"/>
            </p:cNvSpPr>
            <p:nvPr/>
          </p:nvSpPr>
          <p:spPr bwMode="auto">
            <a:xfrm>
              <a:off x="4032" y="3840"/>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63" name="Line 471"/>
            <p:cNvSpPr>
              <a:spLocks noChangeShapeType="1"/>
            </p:cNvSpPr>
            <p:nvPr/>
          </p:nvSpPr>
          <p:spPr bwMode="auto">
            <a:xfrm flipH="1">
              <a:off x="5184" y="326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864" name="Line 472"/>
            <p:cNvSpPr>
              <a:spLocks noChangeShapeType="1"/>
            </p:cNvSpPr>
            <p:nvPr/>
          </p:nvSpPr>
          <p:spPr bwMode="auto">
            <a:xfrm rot="-5400000">
              <a:off x="4992" y="268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65" name="Line 473"/>
            <p:cNvSpPr>
              <a:spLocks noChangeShapeType="1"/>
            </p:cNvSpPr>
            <p:nvPr/>
          </p:nvSpPr>
          <p:spPr bwMode="auto">
            <a:xfrm rot="-5400000">
              <a:off x="4608" y="326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66" name="Line 474"/>
            <p:cNvSpPr>
              <a:spLocks noChangeShapeType="1"/>
            </p:cNvSpPr>
            <p:nvPr/>
          </p:nvSpPr>
          <p:spPr bwMode="auto">
            <a:xfrm flipH="1">
              <a:off x="5184" y="2112"/>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867" name="Line 475"/>
            <p:cNvSpPr>
              <a:spLocks noChangeShapeType="1"/>
            </p:cNvSpPr>
            <p:nvPr/>
          </p:nvSpPr>
          <p:spPr bwMode="auto">
            <a:xfrm flipH="1">
              <a:off x="4032" y="3264"/>
              <a:ext cx="384" cy="576"/>
            </a:xfrm>
            <a:prstGeom prst="line">
              <a:avLst/>
            </a:prstGeom>
            <a:noFill/>
            <a:ln w="3175">
              <a:solidFill>
                <a:schemeClr val="tx1"/>
              </a:solidFill>
              <a:prstDash val="dash"/>
              <a:round/>
              <a:headEnd/>
              <a:tailEnd/>
            </a:ln>
            <a:effectLst/>
          </p:spPr>
          <p:txBody>
            <a:bodyPr wrap="none" anchor="ctr"/>
            <a:lstStyle/>
            <a:p>
              <a:endParaRPr lang="en-US"/>
            </a:p>
          </p:txBody>
        </p:sp>
        <p:sp>
          <p:nvSpPr>
            <p:cNvPr id="187868" name="Line 476"/>
            <p:cNvSpPr>
              <a:spLocks noChangeShapeType="1"/>
            </p:cNvSpPr>
            <p:nvPr/>
          </p:nvSpPr>
          <p:spPr bwMode="auto">
            <a:xfrm rot="-5400000">
              <a:off x="3456" y="326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69" name="Line 477"/>
            <p:cNvSpPr>
              <a:spLocks noChangeShapeType="1"/>
            </p:cNvSpPr>
            <p:nvPr/>
          </p:nvSpPr>
          <p:spPr bwMode="auto">
            <a:xfrm rot="-5400000">
              <a:off x="3840" y="268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70" name="Line 478"/>
            <p:cNvSpPr>
              <a:spLocks noChangeShapeType="1"/>
            </p:cNvSpPr>
            <p:nvPr/>
          </p:nvSpPr>
          <p:spPr bwMode="auto">
            <a:xfrm>
              <a:off x="4416" y="3264"/>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71" name="Line 479"/>
            <p:cNvSpPr>
              <a:spLocks noChangeShapeType="1"/>
            </p:cNvSpPr>
            <p:nvPr/>
          </p:nvSpPr>
          <p:spPr bwMode="auto">
            <a:xfrm>
              <a:off x="4032" y="2688"/>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72" name="Line 480"/>
            <p:cNvSpPr>
              <a:spLocks noChangeShapeType="1"/>
            </p:cNvSpPr>
            <p:nvPr/>
          </p:nvSpPr>
          <p:spPr bwMode="auto">
            <a:xfrm>
              <a:off x="4416" y="2112"/>
              <a:ext cx="1152" cy="0"/>
            </a:xfrm>
            <a:prstGeom prst="line">
              <a:avLst/>
            </a:prstGeom>
            <a:noFill/>
            <a:ln w="3175">
              <a:solidFill>
                <a:schemeClr val="tx1"/>
              </a:solidFill>
              <a:prstDash val="dash"/>
              <a:round/>
              <a:headEnd/>
              <a:tailEnd/>
            </a:ln>
            <a:effectLst/>
          </p:spPr>
          <p:txBody>
            <a:bodyPr wrap="none" anchor="ctr"/>
            <a:lstStyle/>
            <a:p>
              <a:endParaRPr lang="en-US"/>
            </a:p>
          </p:txBody>
        </p:sp>
        <p:sp>
          <p:nvSpPr>
            <p:cNvPr id="187873" name="Line 481"/>
            <p:cNvSpPr>
              <a:spLocks noChangeShapeType="1"/>
            </p:cNvSpPr>
            <p:nvPr/>
          </p:nvSpPr>
          <p:spPr bwMode="auto">
            <a:xfrm flipH="1">
              <a:off x="4032" y="2112"/>
              <a:ext cx="384" cy="576"/>
            </a:xfrm>
            <a:prstGeom prst="line">
              <a:avLst/>
            </a:prstGeom>
            <a:noFill/>
            <a:ln w="3175">
              <a:solidFill>
                <a:schemeClr val="tx1"/>
              </a:solidFill>
              <a:prstDash val="dash"/>
              <a:round/>
              <a:headEnd/>
              <a:tailEnd/>
            </a:ln>
            <a:effectLst/>
          </p:spPr>
          <p:txBody>
            <a:bodyPr wrap="none" anchor="ctr"/>
            <a:lstStyle/>
            <a:p>
              <a:endParaRPr lang="en-US"/>
            </a:p>
          </p:txBody>
        </p:sp>
      </p:grpSp>
      <p:pic>
        <p:nvPicPr>
          <p:cNvPr id="25602" name="Picture 2"/>
          <p:cNvPicPr>
            <a:picLocks noChangeAspect="1" noChangeArrowheads="1"/>
          </p:cNvPicPr>
          <p:nvPr/>
        </p:nvPicPr>
        <p:blipFill>
          <a:blip r:embed="rId3"/>
          <a:srcRect/>
          <a:stretch>
            <a:fillRect/>
          </a:stretch>
        </p:blipFill>
        <p:spPr bwMode="auto">
          <a:xfrm>
            <a:off x="1371600" y="3276600"/>
            <a:ext cx="3325672" cy="30432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143000"/>
          </a:xfrm>
        </p:spPr>
        <p:txBody>
          <a:bodyPr>
            <a:noAutofit/>
          </a:bodyPr>
          <a:lstStyle/>
          <a:p>
            <a:r>
              <a:rPr lang="en-US" sz="3600" dirty="0" err="1" smtClean="0"/>
              <a:t>Bhatnagar</a:t>
            </a:r>
            <a:r>
              <a:rPr lang="en-US" sz="3600" dirty="0" smtClean="0"/>
              <a:t>-Gross-</a:t>
            </a:r>
            <a:r>
              <a:rPr lang="en-US" sz="3600" dirty="0" err="1" smtClean="0"/>
              <a:t>Krook</a:t>
            </a:r>
            <a:r>
              <a:rPr lang="en-US" sz="3600" dirty="0" smtClean="0"/>
              <a:t>(BGK) Collision model</a:t>
            </a:r>
            <a:endParaRPr lang="en-US" sz="3600" dirty="0"/>
          </a:p>
        </p:txBody>
      </p:sp>
      <p:graphicFrame>
        <p:nvGraphicFramePr>
          <p:cNvPr id="3074" name="Object 2"/>
          <p:cNvGraphicFramePr>
            <a:graphicFrameLocks noChangeAspect="1"/>
          </p:cNvGraphicFramePr>
          <p:nvPr/>
        </p:nvGraphicFramePr>
        <p:xfrm>
          <a:off x="304800" y="2895600"/>
          <a:ext cx="3352801" cy="1104932"/>
        </p:xfrm>
        <a:graphic>
          <a:graphicData uri="http://schemas.openxmlformats.org/presentationml/2006/ole">
            <mc:AlternateContent xmlns:mc="http://schemas.openxmlformats.org/markup-compatibility/2006">
              <mc:Choice xmlns:v="urn:schemas-microsoft-com:vml" Requires="v">
                <p:oleObj spid="_x0000_s3075" name="Equation" r:id="rId3" imgW="1193760" imgH="393480" progId="Equation.3">
                  <p:embed/>
                </p:oleObj>
              </mc:Choice>
              <mc:Fallback>
                <p:oleObj name="Equation" r:id="rId3" imgW="11937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95600"/>
                        <a:ext cx="3352801" cy="110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6" name="Picture 4"/>
          <p:cNvPicPr>
            <a:picLocks noChangeAspect="1" noChangeArrowheads="1"/>
          </p:cNvPicPr>
          <p:nvPr/>
        </p:nvPicPr>
        <p:blipFill>
          <a:blip r:embed="rId5">
            <a:lum bright="-1000"/>
          </a:blip>
          <a:srcRect/>
          <a:stretch>
            <a:fillRect/>
          </a:stretch>
        </p:blipFill>
        <p:spPr bwMode="auto">
          <a:xfrm>
            <a:off x="228600" y="4724400"/>
            <a:ext cx="4953000" cy="953847"/>
          </a:xfrm>
          <a:prstGeom prst="rect">
            <a:avLst/>
          </a:prstGeom>
          <a:noFill/>
          <a:ln w="9525">
            <a:noFill/>
            <a:miter lim="800000"/>
            <a:headEnd/>
            <a:tailEnd/>
          </a:ln>
          <a:effectLst/>
        </p:spPr>
      </p:pic>
      <p:pic>
        <p:nvPicPr>
          <p:cNvPr id="6" name="Picture 5"/>
          <p:cNvPicPr/>
          <p:nvPr/>
        </p:nvPicPr>
        <p:blipFill>
          <a:blip r:embed="rId6" cstate="print"/>
          <a:srcRect/>
          <a:stretch>
            <a:fillRect/>
          </a:stretch>
        </p:blipFill>
        <p:spPr bwMode="auto">
          <a:xfrm>
            <a:off x="3886200" y="1981200"/>
            <a:ext cx="46482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731838"/>
          </a:xfrm>
        </p:spPr>
        <p:txBody>
          <a:bodyPr/>
          <a:lstStyle/>
          <a:p>
            <a:r>
              <a:rPr lang="en-US" dirty="0" smtClean="0"/>
              <a:t>BGK Boltzmann equation</a:t>
            </a:r>
            <a:endParaRPr lang="en-US" dirty="0"/>
          </a:p>
        </p:txBody>
      </p:sp>
      <p:sp>
        <p:nvSpPr>
          <p:cNvPr id="6" name="TextBox 5"/>
          <p:cNvSpPr txBox="1"/>
          <p:nvPr/>
        </p:nvSpPr>
        <p:spPr>
          <a:xfrm>
            <a:off x="762000" y="3962400"/>
            <a:ext cx="6324600" cy="461665"/>
          </a:xfrm>
          <a:prstGeom prst="rect">
            <a:avLst/>
          </a:prstGeom>
          <a:noFill/>
        </p:spPr>
        <p:txBody>
          <a:bodyPr wrap="square" rtlCol="0">
            <a:spAutoFit/>
          </a:bodyPr>
          <a:lstStyle/>
          <a:p>
            <a:pPr algn="ctr"/>
            <a:r>
              <a:rPr lang="en-US" sz="2400" dirty="0" smtClean="0"/>
              <a:t> Equilibrium distribution function </a:t>
            </a:r>
          </a:p>
        </p:txBody>
      </p:sp>
      <p:pic>
        <p:nvPicPr>
          <p:cNvPr id="4099" name="Picture 3"/>
          <p:cNvPicPr>
            <a:picLocks noChangeAspect="1" noChangeArrowheads="1"/>
          </p:cNvPicPr>
          <p:nvPr/>
        </p:nvPicPr>
        <p:blipFill>
          <a:blip r:embed="rId2">
            <a:lum bright="13000"/>
          </a:blip>
          <a:srcRect/>
          <a:stretch>
            <a:fillRect/>
          </a:stretch>
        </p:blipFill>
        <p:spPr bwMode="auto">
          <a:xfrm>
            <a:off x="1447800" y="2133600"/>
            <a:ext cx="3733800" cy="9144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lum bright="-1000"/>
          </a:blip>
          <a:srcRect/>
          <a:stretch>
            <a:fillRect/>
          </a:stretch>
        </p:blipFill>
        <p:spPr bwMode="auto">
          <a:xfrm>
            <a:off x="1523999" y="5029200"/>
            <a:ext cx="5105401"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utm.jpg"/>
          <p:cNvPicPr>
            <a:picLocks noChangeAspect="1"/>
          </p:cNvPicPr>
          <p:nvPr/>
        </p:nvPicPr>
        <p:blipFill>
          <a:blip r:embed="rId4"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168962" name="Rectangle 2"/>
          <p:cNvSpPr>
            <a:spLocks noGrp="1" noChangeArrowheads="1"/>
          </p:cNvSpPr>
          <p:nvPr>
            <p:ph type="title"/>
          </p:nvPr>
        </p:nvSpPr>
        <p:spPr>
          <a:xfrm>
            <a:off x="457200" y="-152400"/>
            <a:ext cx="8229600" cy="1143000"/>
          </a:xfrm>
          <a:noFill/>
          <a:ln/>
        </p:spPr>
        <p:txBody>
          <a:bodyPr/>
          <a:lstStyle/>
          <a:p>
            <a:r>
              <a:rPr lang="en-US" b="1" dirty="0" smtClean="0"/>
              <a:t>Collision and Streaming</a:t>
            </a:r>
            <a:endParaRPr lang="en-US" b="1" dirty="0"/>
          </a:p>
        </p:txBody>
      </p:sp>
      <p:sp>
        <p:nvSpPr>
          <p:cNvPr id="168966" name="AutoShape 6"/>
          <p:cNvSpPr>
            <a:spLocks/>
          </p:cNvSpPr>
          <p:nvPr/>
        </p:nvSpPr>
        <p:spPr bwMode="auto">
          <a:xfrm rot="5400000">
            <a:off x="6442869" y="872331"/>
            <a:ext cx="381000" cy="2446338"/>
          </a:xfrm>
          <a:prstGeom prst="rightBrace">
            <a:avLst>
              <a:gd name="adj1" fmla="val 94448"/>
              <a:gd name="adj2" fmla="val 49093"/>
            </a:avLst>
          </a:prstGeom>
          <a:noFill/>
          <a:ln w="9525">
            <a:solidFill>
              <a:schemeClr val="tx1"/>
            </a:solidFill>
            <a:round/>
            <a:headEnd/>
            <a:tailEnd/>
          </a:ln>
          <a:effectLst/>
        </p:spPr>
        <p:txBody>
          <a:bodyPr wrap="none" anchor="ctr"/>
          <a:lstStyle/>
          <a:p>
            <a:endParaRPr lang="en-US"/>
          </a:p>
        </p:txBody>
      </p:sp>
      <p:sp>
        <p:nvSpPr>
          <p:cNvPr id="168967" name="Text Box 7"/>
          <p:cNvSpPr txBox="1">
            <a:spLocks noChangeAspect="1" noChangeArrowheads="1"/>
          </p:cNvSpPr>
          <p:nvPr/>
        </p:nvSpPr>
        <p:spPr bwMode="auto">
          <a:xfrm>
            <a:off x="5029200" y="2362200"/>
            <a:ext cx="3352800" cy="307777"/>
          </a:xfrm>
          <a:prstGeom prst="rect">
            <a:avLst/>
          </a:prstGeom>
          <a:noFill/>
          <a:ln w="9525">
            <a:noFill/>
            <a:miter lim="800000"/>
            <a:headEnd/>
            <a:tailEnd/>
          </a:ln>
          <a:effectLst/>
        </p:spPr>
        <p:txBody>
          <a:bodyPr wrap="square">
            <a:spAutoFit/>
          </a:bodyPr>
          <a:lstStyle/>
          <a:p>
            <a:pPr algn="ctr" eaLnBrk="0" hangingPunct="0">
              <a:spcBef>
                <a:spcPct val="50000"/>
              </a:spcBef>
            </a:pPr>
            <a:r>
              <a:rPr lang="en-US" sz="1400" b="1" dirty="0" smtClean="0"/>
              <a:t>Collision</a:t>
            </a:r>
            <a:endParaRPr lang="en-US" sz="1400" b="1" baseline="-25000" dirty="0"/>
          </a:p>
        </p:txBody>
      </p:sp>
      <p:graphicFrame>
        <p:nvGraphicFramePr>
          <p:cNvPr id="168969" name="Object 9"/>
          <p:cNvGraphicFramePr>
            <a:graphicFrameLocks noGrp="1" noChangeAspect="1"/>
          </p:cNvGraphicFramePr>
          <p:nvPr>
            <p:ph idx="1"/>
          </p:nvPr>
        </p:nvGraphicFramePr>
        <p:xfrm>
          <a:off x="990600" y="3108325"/>
          <a:ext cx="7696200" cy="1068388"/>
        </p:xfrm>
        <a:graphic>
          <a:graphicData uri="http://schemas.openxmlformats.org/presentationml/2006/ole">
            <mc:AlternateContent xmlns:mc="http://schemas.openxmlformats.org/markup-compatibility/2006">
              <mc:Choice xmlns:v="urn:schemas-microsoft-com:vml" Requires="v">
                <p:oleObj spid="_x0000_s54277" name="Equation" r:id="rId5" imgW="3022600" imgH="508000" progId="Equation.3">
                  <p:embed/>
                </p:oleObj>
              </mc:Choice>
              <mc:Fallback>
                <p:oleObj name="Equation" r:id="rId5" imgW="30226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108325"/>
                        <a:ext cx="7696200" cy="1068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70" name="Rectangle 10"/>
          <p:cNvSpPr>
            <a:spLocks noChangeArrowheads="1"/>
          </p:cNvSpPr>
          <p:nvPr/>
        </p:nvSpPr>
        <p:spPr bwMode="auto">
          <a:xfrm>
            <a:off x="2286000" y="4343400"/>
            <a:ext cx="4592638" cy="915988"/>
          </a:xfrm>
          <a:prstGeom prst="rect">
            <a:avLst/>
          </a:prstGeom>
          <a:noFill/>
          <a:ln w="9525">
            <a:noFill/>
            <a:miter lim="800000"/>
            <a:headEnd/>
            <a:tailEnd/>
          </a:ln>
          <a:effectLst/>
        </p:spPr>
        <p:txBody>
          <a:bodyPr wrap="square" anchor="ctr">
            <a:spAutoFit/>
          </a:bodyPr>
          <a:lstStyle/>
          <a:p>
            <a:pPr>
              <a:buFontTx/>
              <a:buChar char="•"/>
            </a:pPr>
            <a:r>
              <a:rPr lang="en-US" dirty="0"/>
              <a:t> </a:t>
            </a:r>
            <a:r>
              <a:rPr lang="en-US" dirty="0" err="1"/>
              <a:t>w</a:t>
            </a:r>
            <a:r>
              <a:rPr lang="en-US" baseline="-25000" dirty="0" err="1"/>
              <a:t>a</a:t>
            </a:r>
            <a:r>
              <a:rPr lang="en-US" dirty="0"/>
              <a:t> are 4/9 for the rest particles (a = 0), </a:t>
            </a:r>
          </a:p>
          <a:p>
            <a:pPr>
              <a:buFontTx/>
              <a:buChar char="•"/>
            </a:pPr>
            <a:r>
              <a:rPr lang="en-US" dirty="0"/>
              <a:t> 1/9 for a = 1, 2, 3, 4, and </a:t>
            </a:r>
          </a:p>
          <a:p>
            <a:pPr>
              <a:buFontTx/>
              <a:buChar char="•"/>
            </a:pPr>
            <a:r>
              <a:rPr lang="en-US" dirty="0"/>
              <a:t> 1/36 for a = 5, 6, 7, 8. </a:t>
            </a:r>
          </a:p>
        </p:txBody>
      </p:sp>
      <p:sp>
        <p:nvSpPr>
          <p:cNvPr id="168971" name="Rectangle 11"/>
          <p:cNvSpPr>
            <a:spLocks noChangeArrowheads="1"/>
          </p:cNvSpPr>
          <p:nvPr/>
        </p:nvSpPr>
        <p:spPr bwMode="auto">
          <a:xfrm>
            <a:off x="2209800" y="5334000"/>
            <a:ext cx="4572000" cy="915987"/>
          </a:xfrm>
          <a:prstGeom prst="rect">
            <a:avLst/>
          </a:prstGeom>
          <a:noFill/>
          <a:ln w="9525" algn="ctr">
            <a:noFill/>
            <a:miter lim="800000"/>
            <a:headEnd/>
            <a:tailEnd/>
          </a:ln>
          <a:effectLst/>
        </p:spPr>
        <p:txBody>
          <a:bodyPr anchor="ctr">
            <a:spAutoFit/>
          </a:bodyPr>
          <a:lstStyle/>
          <a:p>
            <a:pPr>
              <a:buFontTx/>
              <a:buChar char="•"/>
            </a:pPr>
            <a:r>
              <a:rPr lang="en-US"/>
              <a:t> </a:t>
            </a:r>
            <a:r>
              <a:rPr lang="en-US">
                <a:latin typeface="Symbol" pitchFamily="18" charset="2"/>
              </a:rPr>
              <a:t>t</a:t>
            </a:r>
            <a:r>
              <a:rPr lang="en-US"/>
              <a:t> relaxation time   </a:t>
            </a:r>
          </a:p>
          <a:p>
            <a:pPr>
              <a:buFontTx/>
              <a:buChar char="•"/>
            </a:pPr>
            <a:r>
              <a:rPr lang="en-US"/>
              <a:t> c maximum speed on lattice (1 lu/ts)</a:t>
            </a:r>
          </a:p>
          <a:p>
            <a:pPr>
              <a:buFontTx/>
              <a:buChar char="•"/>
            </a:pPr>
            <a:endParaRPr lang="en-US"/>
          </a:p>
        </p:txBody>
      </p:sp>
      <p:graphicFrame>
        <p:nvGraphicFramePr>
          <p:cNvPr id="54276" name="Object 4"/>
          <p:cNvGraphicFramePr>
            <a:graphicFrameLocks noChangeAspect="1"/>
          </p:cNvGraphicFramePr>
          <p:nvPr/>
        </p:nvGraphicFramePr>
        <p:xfrm>
          <a:off x="533400" y="1066800"/>
          <a:ext cx="7596909" cy="1066800"/>
        </p:xfrm>
        <a:graphic>
          <a:graphicData uri="http://schemas.openxmlformats.org/presentationml/2006/ole">
            <mc:AlternateContent xmlns:mc="http://schemas.openxmlformats.org/markup-compatibility/2006">
              <mc:Choice xmlns:v="urn:schemas-microsoft-com:vml" Requires="v">
                <p:oleObj spid="_x0000_s54278" name="Equation" r:id="rId7" imgW="2984400" imgH="419040" progId="Equation.3">
                  <p:embed/>
                </p:oleObj>
              </mc:Choice>
              <mc:Fallback>
                <p:oleObj name="Equation" r:id="rId7" imgW="298440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066800"/>
                        <a:ext cx="759690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6"/>
          <p:cNvSpPr>
            <a:spLocks/>
          </p:cNvSpPr>
          <p:nvPr/>
        </p:nvSpPr>
        <p:spPr bwMode="auto">
          <a:xfrm rot="5400000">
            <a:off x="2400300" y="-38100"/>
            <a:ext cx="381000" cy="4419600"/>
          </a:xfrm>
          <a:prstGeom prst="rightBrace">
            <a:avLst>
              <a:gd name="adj1" fmla="val 94448"/>
              <a:gd name="adj2" fmla="val 49093"/>
            </a:avLst>
          </a:prstGeom>
          <a:noFill/>
          <a:ln w="9525">
            <a:solidFill>
              <a:schemeClr val="tx1"/>
            </a:solidFill>
            <a:round/>
            <a:headEnd/>
            <a:tailEnd/>
          </a:ln>
          <a:effectLst/>
        </p:spPr>
        <p:txBody>
          <a:bodyPr wrap="none" anchor="ctr"/>
          <a:lstStyle/>
          <a:p>
            <a:endParaRPr lang="en-US"/>
          </a:p>
        </p:txBody>
      </p:sp>
      <p:sp>
        <p:nvSpPr>
          <p:cNvPr id="11" name="Text Box 7"/>
          <p:cNvSpPr txBox="1">
            <a:spLocks noChangeAspect="1" noChangeArrowheads="1"/>
          </p:cNvSpPr>
          <p:nvPr/>
        </p:nvSpPr>
        <p:spPr bwMode="auto">
          <a:xfrm>
            <a:off x="914400" y="2438400"/>
            <a:ext cx="3352800" cy="307777"/>
          </a:xfrm>
          <a:prstGeom prst="rect">
            <a:avLst/>
          </a:prstGeom>
          <a:noFill/>
          <a:ln w="9525">
            <a:noFill/>
            <a:miter lim="800000"/>
            <a:headEnd/>
            <a:tailEnd/>
          </a:ln>
          <a:effectLst/>
        </p:spPr>
        <p:txBody>
          <a:bodyPr wrap="square">
            <a:spAutoFit/>
          </a:bodyPr>
          <a:lstStyle/>
          <a:p>
            <a:pPr algn="ctr" eaLnBrk="0" hangingPunct="0">
              <a:spcBef>
                <a:spcPct val="50000"/>
              </a:spcBef>
            </a:pPr>
            <a:r>
              <a:rPr lang="en-US" sz="1400" b="1" dirty="0" smtClean="0"/>
              <a:t>Streaming</a:t>
            </a:r>
            <a:endParaRPr lang="en-US" sz="1400" b="1" baseline="-25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155" descr="logo-utm.jpg"/>
          <p:cNvPicPr>
            <a:picLocks noChangeAspect="1"/>
          </p:cNvPicPr>
          <p:nvPr/>
        </p:nvPicPr>
        <p:blipFill>
          <a:blip r:embed="rId4"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26626" name="AutoShape 2"/>
          <p:cNvSpPr>
            <a:spLocks noChangeArrowheads="1"/>
          </p:cNvSpPr>
          <p:nvPr/>
        </p:nvSpPr>
        <p:spPr bwMode="auto">
          <a:xfrm rot="16200000">
            <a:off x="6096000" y="46482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27" name="AutoShape 3"/>
          <p:cNvSpPr>
            <a:spLocks noChangeArrowheads="1"/>
          </p:cNvSpPr>
          <p:nvPr/>
        </p:nvSpPr>
        <p:spPr bwMode="auto">
          <a:xfrm rot="13500000">
            <a:off x="75438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28" name="AutoShape 4"/>
          <p:cNvSpPr>
            <a:spLocks noChangeArrowheads="1"/>
          </p:cNvSpPr>
          <p:nvPr/>
        </p:nvSpPr>
        <p:spPr bwMode="auto">
          <a:xfrm rot="-24317743">
            <a:off x="46482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29" name="AutoShape 5"/>
          <p:cNvSpPr>
            <a:spLocks noChangeArrowheads="1"/>
          </p:cNvSpPr>
          <p:nvPr/>
        </p:nvSpPr>
        <p:spPr bwMode="auto">
          <a:xfrm>
            <a:off x="47244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0" name="AutoShape 6"/>
          <p:cNvSpPr>
            <a:spLocks noChangeArrowheads="1"/>
          </p:cNvSpPr>
          <p:nvPr/>
        </p:nvSpPr>
        <p:spPr bwMode="auto">
          <a:xfrm rot="10800000">
            <a:off x="74676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1" name="AutoShape 7"/>
          <p:cNvSpPr>
            <a:spLocks noChangeArrowheads="1"/>
          </p:cNvSpPr>
          <p:nvPr/>
        </p:nvSpPr>
        <p:spPr bwMode="auto">
          <a:xfrm rot="8100000">
            <a:off x="75438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2" name="AutoShape 8"/>
          <p:cNvSpPr>
            <a:spLocks noChangeArrowheads="1"/>
          </p:cNvSpPr>
          <p:nvPr/>
        </p:nvSpPr>
        <p:spPr bwMode="auto">
          <a:xfrm rot="5400000">
            <a:off x="6096000" y="19050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3" name="AutoShape 9"/>
          <p:cNvSpPr>
            <a:spLocks noChangeArrowheads="1"/>
          </p:cNvSpPr>
          <p:nvPr/>
        </p:nvSpPr>
        <p:spPr bwMode="auto">
          <a:xfrm rot="2700000">
            <a:off x="46482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4" name="AutoShape 10"/>
          <p:cNvSpPr>
            <a:spLocks noChangeArrowheads="1"/>
          </p:cNvSpPr>
          <p:nvPr/>
        </p:nvSpPr>
        <p:spPr bwMode="auto">
          <a:xfrm>
            <a:off x="28956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5" name="AutoShape 11"/>
          <p:cNvSpPr>
            <a:spLocks noChangeArrowheads="1"/>
          </p:cNvSpPr>
          <p:nvPr/>
        </p:nvSpPr>
        <p:spPr bwMode="auto">
          <a:xfrm rot="10800000">
            <a:off x="19812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6" name="Oval 12"/>
          <p:cNvSpPr>
            <a:spLocks noChangeArrowheads="1"/>
          </p:cNvSpPr>
          <p:nvPr/>
        </p:nvSpPr>
        <p:spPr bwMode="auto">
          <a:xfrm>
            <a:off x="2667000" y="33528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637" name="AutoShape 13"/>
          <p:cNvSpPr>
            <a:spLocks noChangeArrowheads="1"/>
          </p:cNvSpPr>
          <p:nvPr/>
        </p:nvSpPr>
        <p:spPr bwMode="auto">
          <a:xfrm rot="5400000">
            <a:off x="2438400" y="3733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8" name="AutoShape 14"/>
          <p:cNvSpPr>
            <a:spLocks noChangeArrowheads="1"/>
          </p:cNvSpPr>
          <p:nvPr/>
        </p:nvSpPr>
        <p:spPr bwMode="auto">
          <a:xfrm rot="16200000">
            <a:off x="2438400" y="2819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39" name="AutoShape 15"/>
          <p:cNvSpPr>
            <a:spLocks noChangeArrowheads="1"/>
          </p:cNvSpPr>
          <p:nvPr/>
        </p:nvSpPr>
        <p:spPr bwMode="auto">
          <a:xfrm rot="-24317743">
            <a:off x="28194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40" name="AutoShape 16"/>
          <p:cNvSpPr>
            <a:spLocks noChangeArrowheads="1"/>
          </p:cNvSpPr>
          <p:nvPr/>
        </p:nvSpPr>
        <p:spPr bwMode="auto">
          <a:xfrm rot="13500000">
            <a:off x="20574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41" name="AutoShape 17"/>
          <p:cNvSpPr>
            <a:spLocks noChangeArrowheads="1"/>
          </p:cNvSpPr>
          <p:nvPr/>
        </p:nvSpPr>
        <p:spPr bwMode="auto">
          <a:xfrm rot="8100000">
            <a:off x="20574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42" name="AutoShape 18"/>
          <p:cNvSpPr>
            <a:spLocks noChangeArrowheads="1"/>
          </p:cNvSpPr>
          <p:nvPr/>
        </p:nvSpPr>
        <p:spPr bwMode="auto">
          <a:xfrm rot="2700000">
            <a:off x="28194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48" name="AutoShape 24"/>
          <p:cNvSpPr>
            <a:spLocks noChangeArrowheads="1"/>
          </p:cNvSpPr>
          <p:nvPr/>
        </p:nvSpPr>
        <p:spPr bwMode="auto">
          <a:xfrm>
            <a:off x="65532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49" name="AutoShape 25"/>
          <p:cNvSpPr>
            <a:spLocks noChangeArrowheads="1"/>
          </p:cNvSpPr>
          <p:nvPr/>
        </p:nvSpPr>
        <p:spPr bwMode="auto">
          <a:xfrm rot="10800000">
            <a:off x="56388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0" name="Oval 26"/>
          <p:cNvSpPr>
            <a:spLocks noChangeArrowheads="1"/>
          </p:cNvSpPr>
          <p:nvPr/>
        </p:nvSpPr>
        <p:spPr bwMode="auto">
          <a:xfrm>
            <a:off x="6324600" y="15240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651" name="AutoShape 27"/>
          <p:cNvSpPr>
            <a:spLocks noChangeArrowheads="1"/>
          </p:cNvSpPr>
          <p:nvPr/>
        </p:nvSpPr>
        <p:spPr bwMode="auto">
          <a:xfrm rot="16200000">
            <a:off x="6096000" y="990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2" name="AutoShape 28"/>
          <p:cNvSpPr>
            <a:spLocks noChangeArrowheads="1"/>
          </p:cNvSpPr>
          <p:nvPr/>
        </p:nvSpPr>
        <p:spPr bwMode="auto">
          <a:xfrm rot="-24317743">
            <a:off x="64770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3" name="AutoShape 29"/>
          <p:cNvSpPr>
            <a:spLocks noChangeArrowheads="1"/>
          </p:cNvSpPr>
          <p:nvPr/>
        </p:nvSpPr>
        <p:spPr bwMode="auto">
          <a:xfrm rot="13500000">
            <a:off x="57150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4" name="AutoShape 30"/>
          <p:cNvSpPr>
            <a:spLocks noChangeArrowheads="1"/>
          </p:cNvSpPr>
          <p:nvPr/>
        </p:nvSpPr>
        <p:spPr bwMode="auto">
          <a:xfrm rot="8100000">
            <a:off x="57150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5" name="AutoShape 31"/>
          <p:cNvSpPr>
            <a:spLocks noChangeArrowheads="1"/>
          </p:cNvSpPr>
          <p:nvPr/>
        </p:nvSpPr>
        <p:spPr bwMode="auto">
          <a:xfrm rot="2700000">
            <a:off x="64770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6" name="AutoShape 32"/>
          <p:cNvSpPr>
            <a:spLocks noChangeArrowheads="1"/>
          </p:cNvSpPr>
          <p:nvPr/>
        </p:nvSpPr>
        <p:spPr bwMode="auto">
          <a:xfrm>
            <a:off x="47244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7" name="AutoShape 33"/>
          <p:cNvSpPr>
            <a:spLocks noChangeArrowheads="1"/>
          </p:cNvSpPr>
          <p:nvPr/>
        </p:nvSpPr>
        <p:spPr bwMode="auto">
          <a:xfrm rot="10800000">
            <a:off x="38100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58" name="Oval 34"/>
          <p:cNvSpPr>
            <a:spLocks noChangeArrowheads="1"/>
          </p:cNvSpPr>
          <p:nvPr/>
        </p:nvSpPr>
        <p:spPr bwMode="auto">
          <a:xfrm>
            <a:off x="4495800" y="15240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659" name="AutoShape 35"/>
          <p:cNvSpPr>
            <a:spLocks noChangeArrowheads="1"/>
          </p:cNvSpPr>
          <p:nvPr/>
        </p:nvSpPr>
        <p:spPr bwMode="auto">
          <a:xfrm rot="5400000">
            <a:off x="4267200" y="19050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0" name="AutoShape 36"/>
          <p:cNvSpPr>
            <a:spLocks noChangeArrowheads="1"/>
          </p:cNvSpPr>
          <p:nvPr/>
        </p:nvSpPr>
        <p:spPr bwMode="auto">
          <a:xfrm rot="16200000">
            <a:off x="4267200" y="990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1" name="AutoShape 37"/>
          <p:cNvSpPr>
            <a:spLocks noChangeArrowheads="1"/>
          </p:cNvSpPr>
          <p:nvPr/>
        </p:nvSpPr>
        <p:spPr bwMode="auto">
          <a:xfrm rot="-24317743">
            <a:off x="46482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2" name="AutoShape 38"/>
          <p:cNvSpPr>
            <a:spLocks noChangeArrowheads="1"/>
          </p:cNvSpPr>
          <p:nvPr/>
        </p:nvSpPr>
        <p:spPr bwMode="auto">
          <a:xfrm rot="13500000">
            <a:off x="38862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3" name="AutoShape 39"/>
          <p:cNvSpPr>
            <a:spLocks noChangeArrowheads="1"/>
          </p:cNvSpPr>
          <p:nvPr/>
        </p:nvSpPr>
        <p:spPr bwMode="auto">
          <a:xfrm rot="8100000">
            <a:off x="38862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4" name="AutoShape 40"/>
          <p:cNvSpPr>
            <a:spLocks noChangeArrowheads="1"/>
          </p:cNvSpPr>
          <p:nvPr/>
        </p:nvSpPr>
        <p:spPr bwMode="auto">
          <a:xfrm rot="10800000">
            <a:off x="38100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5" name="Oval 41"/>
          <p:cNvSpPr>
            <a:spLocks noChangeArrowheads="1"/>
          </p:cNvSpPr>
          <p:nvPr/>
        </p:nvSpPr>
        <p:spPr bwMode="auto">
          <a:xfrm>
            <a:off x="4495800" y="33528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666" name="AutoShape 42"/>
          <p:cNvSpPr>
            <a:spLocks noChangeArrowheads="1"/>
          </p:cNvSpPr>
          <p:nvPr/>
        </p:nvSpPr>
        <p:spPr bwMode="auto">
          <a:xfrm rot="5400000">
            <a:off x="4267200" y="3733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7" name="AutoShape 43"/>
          <p:cNvSpPr>
            <a:spLocks noChangeArrowheads="1"/>
          </p:cNvSpPr>
          <p:nvPr/>
        </p:nvSpPr>
        <p:spPr bwMode="auto">
          <a:xfrm rot="16200000">
            <a:off x="4267200" y="2819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8" name="AutoShape 44"/>
          <p:cNvSpPr>
            <a:spLocks noChangeArrowheads="1"/>
          </p:cNvSpPr>
          <p:nvPr/>
        </p:nvSpPr>
        <p:spPr bwMode="auto">
          <a:xfrm rot="-24317743">
            <a:off x="46482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69" name="AutoShape 45"/>
          <p:cNvSpPr>
            <a:spLocks noChangeArrowheads="1"/>
          </p:cNvSpPr>
          <p:nvPr/>
        </p:nvSpPr>
        <p:spPr bwMode="auto">
          <a:xfrm rot="13500000">
            <a:off x="38862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0" name="AutoShape 46"/>
          <p:cNvSpPr>
            <a:spLocks noChangeArrowheads="1"/>
          </p:cNvSpPr>
          <p:nvPr/>
        </p:nvSpPr>
        <p:spPr bwMode="auto">
          <a:xfrm rot="8100000">
            <a:off x="38862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1" name="AutoShape 47"/>
          <p:cNvSpPr>
            <a:spLocks noChangeArrowheads="1"/>
          </p:cNvSpPr>
          <p:nvPr/>
        </p:nvSpPr>
        <p:spPr bwMode="auto">
          <a:xfrm rot="2700000">
            <a:off x="46482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2" name="AutoShape 48"/>
          <p:cNvSpPr>
            <a:spLocks noChangeArrowheads="1"/>
          </p:cNvSpPr>
          <p:nvPr/>
        </p:nvSpPr>
        <p:spPr bwMode="auto">
          <a:xfrm>
            <a:off x="65532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3" name="AutoShape 49"/>
          <p:cNvSpPr>
            <a:spLocks noChangeArrowheads="1"/>
          </p:cNvSpPr>
          <p:nvPr/>
        </p:nvSpPr>
        <p:spPr bwMode="auto">
          <a:xfrm rot="10800000">
            <a:off x="56388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4" name="Oval 50"/>
          <p:cNvSpPr>
            <a:spLocks noChangeArrowheads="1"/>
          </p:cNvSpPr>
          <p:nvPr/>
        </p:nvSpPr>
        <p:spPr bwMode="auto">
          <a:xfrm>
            <a:off x="6324600" y="3352800"/>
            <a:ext cx="152400" cy="152400"/>
          </a:xfrm>
          <a:prstGeom prst="ellipse">
            <a:avLst/>
          </a:prstGeom>
          <a:solidFill>
            <a:srgbClr val="FF0000"/>
          </a:solidFill>
          <a:ln w="9525" algn="ctr">
            <a:solidFill>
              <a:srgbClr val="808080"/>
            </a:solidFill>
            <a:round/>
            <a:headEnd/>
            <a:tailEnd/>
          </a:ln>
          <a:effectLst/>
        </p:spPr>
        <p:txBody>
          <a:bodyPr wrap="none" anchor="ctr"/>
          <a:lstStyle/>
          <a:p>
            <a:endParaRPr lang="en-US"/>
          </a:p>
        </p:txBody>
      </p:sp>
      <p:sp>
        <p:nvSpPr>
          <p:cNvPr id="26675" name="AutoShape 51"/>
          <p:cNvSpPr>
            <a:spLocks noChangeArrowheads="1"/>
          </p:cNvSpPr>
          <p:nvPr/>
        </p:nvSpPr>
        <p:spPr bwMode="auto">
          <a:xfrm rot="5400000">
            <a:off x="6096000" y="3733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6" name="AutoShape 52"/>
          <p:cNvSpPr>
            <a:spLocks noChangeArrowheads="1"/>
          </p:cNvSpPr>
          <p:nvPr/>
        </p:nvSpPr>
        <p:spPr bwMode="auto">
          <a:xfrm rot="16200000">
            <a:off x="6096000" y="2819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7" name="AutoShape 53"/>
          <p:cNvSpPr>
            <a:spLocks noChangeArrowheads="1"/>
          </p:cNvSpPr>
          <p:nvPr/>
        </p:nvSpPr>
        <p:spPr bwMode="auto">
          <a:xfrm rot="-24317743">
            <a:off x="64770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8" name="AutoShape 54"/>
          <p:cNvSpPr>
            <a:spLocks noChangeArrowheads="1"/>
          </p:cNvSpPr>
          <p:nvPr/>
        </p:nvSpPr>
        <p:spPr bwMode="auto">
          <a:xfrm rot="13500000">
            <a:off x="57150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79" name="AutoShape 55"/>
          <p:cNvSpPr>
            <a:spLocks noChangeArrowheads="1"/>
          </p:cNvSpPr>
          <p:nvPr/>
        </p:nvSpPr>
        <p:spPr bwMode="auto">
          <a:xfrm rot="8100000">
            <a:off x="57150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0" name="AutoShape 56"/>
          <p:cNvSpPr>
            <a:spLocks noChangeArrowheads="1"/>
          </p:cNvSpPr>
          <p:nvPr/>
        </p:nvSpPr>
        <p:spPr bwMode="auto">
          <a:xfrm rot="2700000">
            <a:off x="64770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1" name="AutoShape 57"/>
          <p:cNvSpPr>
            <a:spLocks noChangeArrowheads="1"/>
          </p:cNvSpPr>
          <p:nvPr/>
        </p:nvSpPr>
        <p:spPr bwMode="auto">
          <a:xfrm>
            <a:off x="83820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2" name="Oval 58"/>
          <p:cNvSpPr>
            <a:spLocks noChangeArrowheads="1"/>
          </p:cNvSpPr>
          <p:nvPr/>
        </p:nvSpPr>
        <p:spPr bwMode="auto">
          <a:xfrm>
            <a:off x="8153400" y="33528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683" name="AutoShape 59"/>
          <p:cNvSpPr>
            <a:spLocks noChangeArrowheads="1"/>
          </p:cNvSpPr>
          <p:nvPr/>
        </p:nvSpPr>
        <p:spPr bwMode="auto">
          <a:xfrm rot="5400000">
            <a:off x="7924800" y="3733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4" name="AutoShape 60"/>
          <p:cNvSpPr>
            <a:spLocks noChangeArrowheads="1"/>
          </p:cNvSpPr>
          <p:nvPr/>
        </p:nvSpPr>
        <p:spPr bwMode="auto">
          <a:xfrm rot="16200000">
            <a:off x="7924800" y="2819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5" name="AutoShape 61"/>
          <p:cNvSpPr>
            <a:spLocks noChangeArrowheads="1"/>
          </p:cNvSpPr>
          <p:nvPr/>
        </p:nvSpPr>
        <p:spPr bwMode="auto">
          <a:xfrm rot="-24317743">
            <a:off x="83058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6" name="AutoShape 62"/>
          <p:cNvSpPr>
            <a:spLocks noChangeArrowheads="1"/>
          </p:cNvSpPr>
          <p:nvPr/>
        </p:nvSpPr>
        <p:spPr bwMode="auto">
          <a:xfrm rot="13500000">
            <a:off x="75438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7" name="AutoShape 63"/>
          <p:cNvSpPr>
            <a:spLocks noChangeArrowheads="1"/>
          </p:cNvSpPr>
          <p:nvPr/>
        </p:nvSpPr>
        <p:spPr bwMode="auto">
          <a:xfrm rot="8100000">
            <a:off x="75438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8" name="AutoShape 64"/>
          <p:cNvSpPr>
            <a:spLocks noChangeArrowheads="1"/>
          </p:cNvSpPr>
          <p:nvPr/>
        </p:nvSpPr>
        <p:spPr bwMode="auto">
          <a:xfrm rot="2700000">
            <a:off x="83058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89" name="AutoShape 65"/>
          <p:cNvSpPr>
            <a:spLocks noChangeArrowheads="1"/>
          </p:cNvSpPr>
          <p:nvPr/>
        </p:nvSpPr>
        <p:spPr bwMode="auto">
          <a:xfrm>
            <a:off x="83820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0" name="AutoShape 66"/>
          <p:cNvSpPr>
            <a:spLocks noChangeArrowheads="1"/>
          </p:cNvSpPr>
          <p:nvPr/>
        </p:nvSpPr>
        <p:spPr bwMode="auto">
          <a:xfrm rot="10800000">
            <a:off x="74676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1" name="Oval 67"/>
          <p:cNvSpPr>
            <a:spLocks noChangeArrowheads="1"/>
          </p:cNvSpPr>
          <p:nvPr/>
        </p:nvSpPr>
        <p:spPr bwMode="auto">
          <a:xfrm>
            <a:off x="8153400" y="15240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692" name="AutoShape 68"/>
          <p:cNvSpPr>
            <a:spLocks noChangeArrowheads="1"/>
          </p:cNvSpPr>
          <p:nvPr/>
        </p:nvSpPr>
        <p:spPr bwMode="auto">
          <a:xfrm rot="5400000">
            <a:off x="7924800" y="19050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3" name="AutoShape 69"/>
          <p:cNvSpPr>
            <a:spLocks noChangeArrowheads="1"/>
          </p:cNvSpPr>
          <p:nvPr/>
        </p:nvSpPr>
        <p:spPr bwMode="auto">
          <a:xfrm rot="16200000">
            <a:off x="7924800" y="990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4" name="AutoShape 70"/>
          <p:cNvSpPr>
            <a:spLocks noChangeArrowheads="1"/>
          </p:cNvSpPr>
          <p:nvPr/>
        </p:nvSpPr>
        <p:spPr bwMode="auto">
          <a:xfrm rot="-24317743">
            <a:off x="83058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5" name="AutoShape 71"/>
          <p:cNvSpPr>
            <a:spLocks noChangeArrowheads="1"/>
          </p:cNvSpPr>
          <p:nvPr/>
        </p:nvSpPr>
        <p:spPr bwMode="auto">
          <a:xfrm rot="13500000">
            <a:off x="75438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6" name="AutoShape 72"/>
          <p:cNvSpPr>
            <a:spLocks noChangeArrowheads="1"/>
          </p:cNvSpPr>
          <p:nvPr/>
        </p:nvSpPr>
        <p:spPr bwMode="auto">
          <a:xfrm rot="2700000">
            <a:off x="83058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7" name="AutoShape 73"/>
          <p:cNvSpPr>
            <a:spLocks noChangeArrowheads="1"/>
          </p:cNvSpPr>
          <p:nvPr/>
        </p:nvSpPr>
        <p:spPr bwMode="auto">
          <a:xfrm>
            <a:off x="28956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8" name="AutoShape 74"/>
          <p:cNvSpPr>
            <a:spLocks noChangeArrowheads="1"/>
          </p:cNvSpPr>
          <p:nvPr/>
        </p:nvSpPr>
        <p:spPr bwMode="auto">
          <a:xfrm rot="10800000">
            <a:off x="19812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699" name="Oval 75"/>
          <p:cNvSpPr>
            <a:spLocks noChangeArrowheads="1"/>
          </p:cNvSpPr>
          <p:nvPr/>
        </p:nvSpPr>
        <p:spPr bwMode="auto">
          <a:xfrm>
            <a:off x="2667000" y="15240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00" name="AutoShape 76"/>
          <p:cNvSpPr>
            <a:spLocks noChangeArrowheads="1"/>
          </p:cNvSpPr>
          <p:nvPr/>
        </p:nvSpPr>
        <p:spPr bwMode="auto">
          <a:xfrm rot="5400000">
            <a:off x="2438400" y="19050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1" name="AutoShape 77"/>
          <p:cNvSpPr>
            <a:spLocks noChangeArrowheads="1"/>
          </p:cNvSpPr>
          <p:nvPr/>
        </p:nvSpPr>
        <p:spPr bwMode="auto">
          <a:xfrm rot="16200000">
            <a:off x="2438400" y="990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2" name="AutoShape 78"/>
          <p:cNvSpPr>
            <a:spLocks noChangeArrowheads="1"/>
          </p:cNvSpPr>
          <p:nvPr/>
        </p:nvSpPr>
        <p:spPr bwMode="auto">
          <a:xfrm rot="-24317743">
            <a:off x="28194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3" name="AutoShape 79"/>
          <p:cNvSpPr>
            <a:spLocks noChangeArrowheads="1"/>
          </p:cNvSpPr>
          <p:nvPr/>
        </p:nvSpPr>
        <p:spPr bwMode="auto">
          <a:xfrm rot="13500000">
            <a:off x="20574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4" name="AutoShape 80"/>
          <p:cNvSpPr>
            <a:spLocks noChangeArrowheads="1"/>
          </p:cNvSpPr>
          <p:nvPr/>
        </p:nvSpPr>
        <p:spPr bwMode="auto">
          <a:xfrm rot="8100000">
            <a:off x="20574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5" name="AutoShape 81"/>
          <p:cNvSpPr>
            <a:spLocks noChangeArrowheads="1"/>
          </p:cNvSpPr>
          <p:nvPr/>
        </p:nvSpPr>
        <p:spPr bwMode="auto">
          <a:xfrm rot="2700000">
            <a:off x="28194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6" name="AutoShape 82"/>
          <p:cNvSpPr>
            <a:spLocks noChangeArrowheads="1"/>
          </p:cNvSpPr>
          <p:nvPr/>
        </p:nvSpPr>
        <p:spPr bwMode="auto">
          <a:xfrm>
            <a:off x="10668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7" name="AutoShape 83"/>
          <p:cNvSpPr>
            <a:spLocks noChangeArrowheads="1"/>
          </p:cNvSpPr>
          <p:nvPr/>
        </p:nvSpPr>
        <p:spPr bwMode="auto">
          <a:xfrm rot="10800000">
            <a:off x="152400" y="1447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08" name="Oval 84"/>
          <p:cNvSpPr>
            <a:spLocks noChangeArrowheads="1"/>
          </p:cNvSpPr>
          <p:nvPr/>
        </p:nvSpPr>
        <p:spPr bwMode="auto">
          <a:xfrm>
            <a:off x="838200" y="15240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09" name="AutoShape 85"/>
          <p:cNvSpPr>
            <a:spLocks noChangeArrowheads="1"/>
          </p:cNvSpPr>
          <p:nvPr/>
        </p:nvSpPr>
        <p:spPr bwMode="auto">
          <a:xfrm rot="5400000">
            <a:off x="609600" y="19050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0" name="AutoShape 86"/>
          <p:cNvSpPr>
            <a:spLocks noChangeArrowheads="1"/>
          </p:cNvSpPr>
          <p:nvPr/>
        </p:nvSpPr>
        <p:spPr bwMode="auto">
          <a:xfrm rot="16200000">
            <a:off x="609600" y="990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1" name="AutoShape 87"/>
          <p:cNvSpPr>
            <a:spLocks noChangeArrowheads="1"/>
          </p:cNvSpPr>
          <p:nvPr/>
        </p:nvSpPr>
        <p:spPr bwMode="auto">
          <a:xfrm rot="-24317743">
            <a:off x="9906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2" name="AutoShape 88"/>
          <p:cNvSpPr>
            <a:spLocks noChangeArrowheads="1"/>
          </p:cNvSpPr>
          <p:nvPr/>
        </p:nvSpPr>
        <p:spPr bwMode="auto">
          <a:xfrm rot="13500000">
            <a:off x="228600" y="1066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3" name="AutoShape 89"/>
          <p:cNvSpPr>
            <a:spLocks noChangeArrowheads="1"/>
          </p:cNvSpPr>
          <p:nvPr/>
        </p:nvSpPr>
        <p:spPr bwMode="auto">
          <a:xfrm rot="8100000">
            <a:off x="2286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4" name="AutoShape 90"/>
          <p:cNvSpPr>
            <a:spLocks noChangeArrowheads="1"/>
          </p:cNvSpPr>
          <p:nvPr/>
        </p:nvSpPr>
        <p:spPr bwMode="auto">
          <a:xfrm rot="2700000">
            <a:off x="990600" y="1828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5" name="AutoShape 91"/>
          <p:cNvSpPr>
            <a:spLocks noChangeArrowheads="1"/>
          </p:cNvSpPr>
          <p:nvPr/>
        </p:nvSpPr>
        <p:spPr bwMode="auto">
          <a:xfrm>
            <a:off x="10668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6" name="AutoShape 92"/>
          <p:cNvSpPr>
            <a:spLocks noChangeArrowheads="1"/>
          </p:cNvSpPr>
          <p:nvPr/>
        </p:nvSpPr>
        <p:spPr bwMode="auto">
          <a:xfrm rot="10800000">
            <a:off x="152400" y="3276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7" name="Oval 93"/>
          <p:cNvSpPr>
            <a:spLocks noChangeArrowheads="1"/>
          </p:cNvSpPr>
          <p:nvPr/>
        </p:nvSpPr>
        <p:spPr bwMode="auto">
          <a:xfrm>
            <a:off x="838200" y="33528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18" name="AutoShape 94"/>
          <p:cNvSpPr>
            <a:spLocks noChangeArrowheads="1"/>
          </p:cNvSpPr>
          <p:nvPr/>
        </p:nvSpPr>
        <p:spPr bwMode="auto">
          <a:xfrm rot="5400000">
            <a:off x="609600" y="37338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19" name="AutoShape 95"/>
          <p:cNvSpPr>
            <a:spLocks noChangeArrowheads="1"/>
          </p:cNvSpPr>
          <p:nvPr/>
        </p:nvSpPr>
        <p:spPr bwMode="auto">
          <a:xfrm rot="16200000">
            <a:off x="609600" y="2819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0" name="AutoShape 96"/>
          <p:cNvSpPr>
            <a:spLocks noChangeArrowheads="1"/>
          </p:cNvSpPr>
          <p:nvPr/>
        </p:nvSpPr>
        <p:spPr bwMode="auto">
          <a:xfrm rot="-24317743">
            <a:off x="9906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1" name="AutoShape 97"/>
          <p:cNvSpPr>
            <a:spLocks noChangeArrowheads="1"/>
          </p:cNvSpPr>
          <p:nvPr/>
        </p:nvSpPr>
        <p:spPr bwMode="auto">
          <a:xfrm rot="13500000">
            <a:off x="228600" y="2895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2" name="AutoShape 98"/>
          <p:cNvSpPr>
            <a:spLocks noChangeArrowheads="1"/>
          </p:cNvSpPr>
          <p:nvPr/>
        </p:nvSpPr>
        <p:spPr bwMode="auto">
          <a:xfrm rot="8100000">
            <a:off x="2286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3" name="AutoShape 99"/>
          <p:cNvSpPr>
            <a:spLocks noChangeArrowheads="1"/>
          </p:cNvSpPr>
          <p:nvPr/>
        </p:nvSpPr>
        <p:spPr bwMode="auto">
          <a:xfrm rot="2700000">
            <a:off x="990600" y="3657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4" name="AutoShape 100"/>
          <p:cNvSpPr>
            <a:spLocks noChangeArrowheads="1"/>
          </p:cNvSpPr>
          <p:nvPr/>
        </p:nvSpPr>
        <p:spPr bwMode="auto">
          <a:xfrm>
            <a:off x="47244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5" name="AutoShape 101"/>
          <p:cNvSpPr>
            <a:spLocks noChangeArrowheads="1"/>
          </p:cNvSpPr>
          <p:nvPr/>
        </p:nvSpPr>
        <p:spPr bwMode="auto">
          <a:xfrm rot="10800000">
            <a:off x="38100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6" name="Oval 102"/>
          <p:cNvSpPr>
            <a:spLocks noChangeArrowheads="1"/>
          </p:cNvSpPr>
          <p:nvPr/>
        </p:nvSpPr>
        <p:spPr bwMode="auto">
          <a:xfrm>
            <a:off x="4495800" y="51816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27" name="AutoShape 103"/>
          <p:cNvSpPr>
            <a:spLocks noChangeArrowheads="1"/>
          </p:cNvSpPr>
          <p:nvPr/>
        </p:nvSpPr>
        <p:spPr bwMode="auto">
          <a:xfrm rot="5400000">
            <a:off x="4267200" y="5562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8" name="AutoShape 104"/>
          <p:cNvSpPr>
            <a:spLocks noChangeArrowheads="1"/>
          </p:cNvSpPr>
          <p:nvPr/>
        </p:nvSpPr>
        <p:spPr bwMode="auto">
          <a:xfrm rot="16200000">
            <a:off x="4267200" y="46482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29" name="AutoShape 105"/>
          <p:cNvSpPr>
            <a:spLocks noChangeArrowheads="1"/>
          </p:cNvSpPr>
          <p:nvPr/>
        </p:nvSpPr>
        <p:spPr bwMode="auto">
          <a:xfrm rot="13500000">
            <a:off x="38862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0" name="AutoShape 106"/>
          <p:cNvSpPr>
            <a:spLocks noChangeArrowheads="1"/>
          </p:cNvSpPr>
          <p:nvPr/>
        </p:nvSpPr>
        <p:spPr bwMode="auto">
          <a:xfrm rot="8100000">
            <a:off x="38862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1" name="AutoShape 107"/>
          <p:cNvSpPr>
            <a:spLocks noChangeArrowheads="1"/>
          </p:cNvSpPr>
          <p:nvPr/>
        </p:nvSpPr>
        <p:spPr bwMode="auto">
          <a:xfrm rot="2700000">
            <a:off x="46482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2" name="AutoShape 108"/>
          <p:cNvSpPr>
            <a:spLocks noChangeArrowheads="1"/>
          </p:cNvSpPr>
          <p:nvPr/>
        </p:nvSpPr>
        <p:spPr bwMode="auto">
          <a:xfrm>
            <a:off x="65532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3" name="AutoShape 109"/>
          <p:cNvSpPr>
            <a:spLocks noChangeArrowheads="1"/>
          </p:cNvSpPr>
          <p:nvPr/>
        </p:nvSpPr>
        <p:spPr bwMode="auto">
          <a:xfrm rot="10800000">
            <a:off x="56388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4" name="Oval 110"/>
          <p:cNvSpPr>
            <a:spLocks noChangeArrowheads="1"/>
          </p:cNvSpPr>
          <p:nvPr/>
        </p:nvSpPr>
        <p:spPr bwMode="auto">
          <a:xfrm>
            <a:off x="6324600" y="51816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35" name="AutoShape 111"/>
          <p:cNvSpPr>
            <a:spLocks noChangeArrowheads="1"/>
          </p:cNvSpPr>
          <p:nvPr/>
        </p:nvSpPr>
        <p:spPr bwMode="auto">
          <a:xfrm rot="5400000">
            <a:off x="6096000" y="5562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6" name="AutoShape 112"/>
          <p:cNvSpPr>
            <a:spLocks noChangeArrowheads="1"/>
          </p:cNvSpPr>
          <p:nvPr/>
        </p:nvSpPr>
        <p:spPr bwMode="auto">
          <a:xfrm rot="-24317743">
            <a:off x="64770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7" name="AutoShape 113"/>
          <p:cNvSpPr>
            <a:spLocks noChangeArrowheads="1"/>
          </p:cNvSpPr>
          <p:nvPr/>
        </p:nvSpPr>
        <p:spPr bwMode="auto">
          <a:xfrm rot="13500000">
            <a:off x="57150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8" name="AutoShape 114"/>
          <p:cNvSpPr>
            <a:spLocks noChangeArrowheads="1"/>
          </p:cNvSpPr>
          <p:nvPr/>
        </p:nvSpPr>
        <p:spPr bwMode="auto">
          <a:xfrm rot="8100000">
            <a:off x="57150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39" name="AutoShape 115"/>
          <p:cNvSpPr>
            <a:spLocks noChangeArrowheads="1"/>
          </p:cNvSpPr>
          <p:nvPr/>
        </p:nvSpPr>
        <p:spPr bwMode="auto">
          <a:xfrm rot="2700000">
            <a:off x="64770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0" name="AutoShape 116"/>
          <p:cNvSpPr>
            <a:spLocks noChangeArrowheads="1"/>
          </p:cNvSpPr>
          <p:nvPr/>
        </p:nvSpPr>
        <p:spPr bwMode="auto">
          <a:xfrm>
            <a:off x="83820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1" name="AutoShape 117"/>
          <p:cNvSpPr>
            <a:spLocks noChangeArrowheads="1"/>
          </p:cNvSpPr>
          <p:nvPr/>
        </p:nvSpPr>
        <p:spPr bwMode="auto">
          <a:xfrm rot="10800000">
            <a:off x="74676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2" name="Oval 118"/>
          <p:cNvSpPr>
            <a:spLocks noChangeArrowheads="1"/>
          </p:cNvSpPr>
          <p:nvPr/>
        </p:nvSpPr>
        <p:spPr bwMode="auto">
          <a:xfrm>
            <a:off x="8153400" y="51816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43" name="AutoShape 119"/>
          <p:cNvSpPr>
            <a:spLocks noChangeArrowheads="1"/>
          </p:cNvSpPr>
          <p:nvPr/>
        </p:nvSpPr>
        <p:spPr bwMode="auto">
          <a:xfrm rot="5400000">
            <a:off x="7924800" y="5562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4" name="AutoShape 120"/>
          <p:cNvSpPr>
            <a:spLocks noChangeArrowheads="1"/>
          </p:cNvSpPr>
          <p:nvPr/>
        </p:nvSpPr>
        <p:spPr bwMode="auto">
          <a:xfrm rot="16200000">
            <a:off x="7924800" y="46482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5" name="AutoShape 121"/>
          <p:cNvSpPr>
            <a:spLocks noChangeArrowheads="1"/>
          </p:cNvSpPr>
          <p:nvPr/>
        </p:nvSpPr>
        <p:spPr bwMode="auto">
          <a:xfrm rot="-24317743">
            <a:off x="83058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6" name="AutoShape 122"/>
          <p:cNvSpPr>
            <a:spLocks noChangeArrowheads="1"/>
          </p:cNvSpPr>
          <p:nvPr/>
        </p:nvSpPr>
        <p:spPr bwMode="auto">
          <a:xfrm rot="8100000">
            <a:off x="75438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7" name="AutoShape 123"/>
          <p:cNvSpPr>
            <a:spLocks noChangeArrowheads="1"/>
          </p:cNvSpPr>
          <p:nvPr/>
        </p:nvSpPr>
        <p:spPr bwMode="auto">
          <a:xfrm rot="2700000">
            <a:off x="83058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8" name="AutoShape 124"/>
          <p:cNvSpPr>
            <a:spLocks noChangeArrowheads="1"/>
          </p:cNvSpPr>
          <p:nvPr/>
        </p:nvSpPr>
        <p:spPr bwMode="auto">
          <a:xfrm>
            <a:off x="28956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49" name="AutoShape 125"/>
          <p:cNvSpPr>
            <a:spLocks noChangeArrowheads="1"/>
          </p:cNvSpPr>
          <p:nvPr/>
        </p:nvSpPr>
        <p:spPr bwMode="auto">
          <a:xfrm rot="10800000">
            <a:off x="19812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0" name="Oval 126"/>
          <p:cNvSpPr>
            <a:spLocks noChangeArrowheads="1"/>
          </p:cNvSpPr>
          <p:nvPr/>
        </p:nvSpPr>
        <p:spPr bwMode="auto">
          <a:xfrm>
            <a:off x="2667000" y="51816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51" name="AutoShape 127"/>
          <p:cNvSpPr>
            <a:spLocks noChangeArrowheads="1"/>
          </p:cNvSpPr>
          <p:nvPr/>
        </p:nvSpPr>
        <p:spPr bwMode="auto">
          <a:xfrm rot="5400000">
            <a:off x="2438400" y="5562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2" name="AutoShape 128"/>
          <p:cNvSpPr>
            <a:spLocks noChangeArrowheads="1"/>
          </p:cNvSpPr>
          <p:nvPr/>
        </p:nvSpPr>
        <p:spPr bwMode="auto">
          <a:xfrm rot="16200000">
            <a:off x="2438400" y="46482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3" name="AutoShape 129"/>
          <p:cNvSpPr>
            <a:spLocks noChangeArrowheads="1"/>
          </p:cNvSpPr>
          <p:nvPr/>
        </p:nvSpPr>
        <p:spPr bwMode="auto">
          <a:xfrm rot="-24317743">
            <a:off x="28194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4" name="AutoShape 130"/>
          <p:cNvSpPr>
            <a:spLocks noChangeArrowheads="1"/>
          </p:cNvSpPr>
          <p:nvPr/>
        </p:nvSpPr>
        <p:spPr bwMode="auto">
          <a:xfrm rot="13500000">
            <a:off x="20574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5" name="AutoShape 131"/>
          <p:cNvSpPr>
            <a:spLocks noChangeArrowheads="1"/>
          </p:cNvSpPr>
          <p:nvPr/>
        </p:nvSpPr>
        <p:spPr bwMode="auto">
          <a:xfrm rot="8100000">
            <a:off x="20574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6" name="AutoShape 132"/>
          <p:cNvSpPr>
            <a:spLocks noChangeArrowheads="1"/>
          </p:cNvSpPr>
          <p:nvPr/>
        </p:nvSpPr>
        <p:spPr bwMode="auto">
          <a:xfrm rot="2700000">
            <a:off x="28194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7" name="AutoShape 133"/>
          <p:cNvSpPr>
            <a:spLocks noChangeArrowheads="1"/>
          </p:cNvSpPr>
          <p:nvPr/>
        </p:nvSpPr>
        <p:spPr bwMode="auto">
          <a:xfrm>
            <a:off x="10668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8" name="AutoShape 134"/>
          <p:cNvSpPr>
            <a:spLocks noChangeArrowheads="1"/>
          </p:cNvSpPr>
          <p:nvPr/>
        </p:nvSpPr>
        <p:spPr bwMode="auto">
          <a:xfrm rot="10800000">
            <a:off x="152400" y="5105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59" name="Oval 135"/>
          <p:cNvSpPr>
            <a:spLocks noChangeArrowheads="1"/>
          </p:cNvSpPr>
          <p:nvPr/>
        </p:nvSpPr>
        <p:spPr bwMode="auto">
          <a:xfrm>
            <a:off x="838200" y="5181600"/>
            <a:ext cx="152400" cy="152400"/>
          </a:xfrm>
          <a:prstGeom prst="ellipse">
            <a:avLst/>
          </a:prstGeom>
          <a:solidFill>
            <a:srgbClr val="FFFFFF"/>
          </a:solidFill>
          <a:ln w="9525" algn="ctr">
            <a:solidFill>
              <a:srgbClr val="808080"/>
            </a:solidFill>
            <a:round/>
            <a:headEnd/>
            <a:tailEnd/>
          </a:ln>
          <a:effectLst/>
        </p:spPr>
        <p:txBody>
          <a:bodyPr wrap="none" anchor="ctr"/>
          <a:lstStyle/>
          <a:p>
            <a:endParaRPr lang="en-US"/>
          </a:p>
        </p:txBody>
      </p:sp>
      <p:sp>
        <p:nvSpPr>
          <p:cNvPr id="26760" name="AutoShape 136"/>
          <p:cNvSpPr>
            <a:spLocks noChangeArrowheads="1"/>
          </p:cNvSpPr>
          <p:nvPr/>
        </p:nvSpPr>
        <p:spPr bwMode="auto">
          <a:xfrm rot="5400000">
            <a:off x="609600" y="55626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61" name="AutoShape 137"/>
          <p:cNvSpPr>
            <a:spLocks noChangeArrowheads="1"/>
          </p:cNvSpPr>
          <p:nvPr/>
        </p:nvSpPr>
        <p:spPr bwMode="auto">
          <a:xfrm rot="16200000">
            <a:off x="609600" y="46482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62" name="AutoShape 138"/>
          <p:cNvSpPr>
            <a:spLocks noChangeArrowheads="1"/>
          </p:cNvSpPr>
          <p:nvPr/>
        </p:nvSpPr>
        <p:spPr bwMode="auto">
          <a:xfrm rot="-24317743">
            <a:off x="9906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63" name="AutoShape 139"/>
          <p:cNvSpPr>
            <a:spLocks noChangeArrowheads="1"/>
          </p:cNvSpPr>
          <p:nvPr/>
        </p:nvSpPr>
        <p:spPr bwMode="auto">
          <a:xfrm rot="13500000">
            <a:off x="228600" y="4724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64" name="AutoShape 140"/>
          <p:cNvSpPr>
            <a:spLocks noChangeArrowheads="1"/>
          </p:cNvSpPr>
          <p:nvPr/>
        </p:nvSpPr>
        <p:spPr bwMode="auto">
          <a:xfrm rot="8100000">
            <a:off x="2286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65" name="AutoShape 141"/>
          <p:cNvSpPr>
            <a:spLocks noChangeArrowheads="1"/>
          </p:cNvSpPr>
          <p:nvPr/>
        </p:nvSpPr>
        <p:spPr bwMode="auto">
          <a:xfrm rot="2700000">
            <a:off x="990600" y="5486400"/>
            <a:ext cx="609600" cy="304800"/>
          </a:xfrm>
          <a:prstGeom prst="rightArrow">
            <a:avLst>
              <a:gd name="adj1" fmla="val 50000"/>
              <a:gd name="adj2" fmla="val 50000"/>
            </a:avLst>
          </a:prstGeom>
          <a:solidFill>
            <a:srgbClr val="FFFFFF"/>
          </a:solidFill>
          <a:ln w="9525" algn="ctr">
            <a:solidFill>
              <a:srgbClr val="808080"/>
            </a:solidFill>
            <a:miter lim="800000"/>
            <a:headEnd/>
            <a:tailEnd/>
          </a:ln>
          <a:effectLst/>
        </p:spPr>
        <p:txBody>
          <a:bodyPr wrap="none" anchor="ctr"/>
          <a:lstStyle/>
          <a:p>
            <a:endParaRPr lang="en-US"/>
          </a:p>
        </p:txBody>
      </p:sp>
      <p:sp>
        <p:nvSpPr>
          <p:cNvPr id="26766" name="AutoShape 142"/>
          <p:cNvSpPr>
            <a:spLocks noChangeArrowheads="1"/>
          </p:cNvSpPr>
          <p:nvPr/>
        </p:nvSpPr>
        <p:spPr bwMode="auto">
          <a:xfrm>
            <a:off x="2895600" y="32766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67" name="AutoShape 143"/>
          <p:cNvSpPr>
            <a:spLocks noChangeArrowheads="1"/>
          </p:cNvSpPr>
          <p:nvPr/>
        </p:nvSpPr>
        <p:spPr bwMode="auto">
          <a:xfrm rot="10800000">
            <a:off x="1981200" y="32766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68" name="Oval 144"/>
          <p:cNvSpPr>
            <a:spLocks noChangeArrowheads="1"/>
          </p:cNvSpPr>
          <p:nvPr/>
        </p:nvSpPr>
        <p:spPr bwMode="auto">
          <a:xfrm>
            <a:off x="2667000" y="3352800"/>
            <a:ext cx="152400" cy="152400"/>
          </a:xfrm>
          <a:prstGeom prst="ellipse">
            <a:avLst/>
          </a:prstGeom>
          <a:solidFill>
            <a:srgbClr val="0000FF"/>
          </a:solidFill>
          <a:ln w="9525" algn="ctr">
            <a:solidFill>
              <a:srgbClr val="808080"/>
            </a:solidFill>
            <a:round/>
            <a:headEnd/>
            <a:tailEnd/>
          </a:ln>
          <a:effectLst/>
        </p:spPr>
        <p:txBody>
          <a:bodyPr wrap="none" anchor="ctr"/>
          <a:lstStyle/>
          <a:p>
            <a:endParaRPr lang="en-US"/>
          </a:p>
        </p:txBody>
      </p:sp>
      <p:sp>
        <p:nvSpPr>
          <p:cNvPr id="26769" name="AutoShape 145"/>
          <p:cNvSpPr>
            <a:spLocks noChangeArrowheads="1"/>
          </p:cNvSpPr>
          <p:nvPr/>
        </p:nvSpPr>
        <p:spPr bwMode="auto">
          <a:xfrm rot="5400000">
            <a:off x="2438400" y="37338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70" name="AutoShape 146"/>
          <p:cNvSpPr>
            <a:spLocks noChangeArrowheads="1"/>
          </p:cNvSpPr>
          <p:nvPr/>
        </p:nvSpPr>
        <p:spPr bwMode="auto">
          <a:xfrm rot="16200000">
            <a:off x="2438400" y="28194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71" name="AutoShape 147"/>
          <p:cNvSpPr>
            <a:spLocks noChangeArrowheads="1"/>
          </p:cNvSpPr>
          <p:nvPr/>
        </p:nvSpPr>
        <p:spPr bwMode="auto">
          <a:xfrm rot="-24317743">
            <a:off x="2819400" y="28956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72" name="AutoShape 148"/>
          <p:cNvSpPr>
            <a:spLocks noChangeArrowheads="1"/>
          </p:cNvSpPr>
          <p:nvPr/>
        </p:nvSpPr>
        <p:spPr bwMode="auto">
          <a:xfrm rot="8100000">
            <a:off x="2057400" y="36576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73" name="AutoShape 149"/>
          <p:cNvSpPr>
            <a:spLocks noChangeArrowheads="1"/>
          </p:cNvSpPr>
          <p:nvPr/>
        </p:nvSpPr>
        <p:spPr bwMode="auto">
          <a:xfrm rot="2700000">
            <a:off x="2819400" y="36576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74" name="AutoShape 150"/>
          <p:cNvSpPr>
            <a:spLocks noChangeArrowheads="1"/>
          </p:cNvSpPr>
          <p:nvPr/>
        </p:nvSpPr>
        <p:spPr bwMode="auto">
          <a:xfrm rot="13500000">
            <a:off x="2057400" y="2895600"/>
            <a:ext cx="609600" cy="304800"/>
          </a:xfrm>
          <a:prstGeom prst="rightArrow">
            <a:avLst>
              <a:gd name="adj1" fmla="val 50000"/>
              <a:gd name="adj2" fmla="val 50000"/>
            </a:avLst>
          </a:prstGeom>
          <a:solidFill>
            <a:srgbClr val="0000FF"/>
          </a:solidFill>
          <a:ln w="9525" algn="ctr">
            <a:solidFill>
              <a:srgbClr val="808080"/>
            </a:solidFill>
            <a:miter lim="800000"/>
            <a:headEnd/>
            <a:tailEnd/>
          </a:ln>
          <a:effectLst/>
        </p:spPr>
        <p:txBody>
          <a:bodyPr wrap="none" anchor="ctr"/>
          <a:lstStyle/>
          <a:p>
            <a:endParaRPr lang="en-US"/>
          </a:p>
        </p:txBody>
      </p:sp>
      <p:sp>
        <p:nvSpPr>
          <p:cNvPr id="26775" name="AutoShape 151"/>
          <p:cNvSpPr>
            <a:spLocks noChangeArrowheads="1"/>
          </p:cNvSpPr>
          <p:nvPr/>
        </p:nvSpPr>
        <p:spPr bwMode="auto">
          <a:xfrm rot="5400000">
            <a:off x="6096000" y="19050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76" name="AutoShape 152"/>
          <p:cNvSpPr>
            <a:spLocks noChangeArrowheads="1"/>
          </p:cNvSpPr>
          <p:nvPr/>
        </p:nvSpPr>
        <p:spPr bwMode="auto">
          <a:xfrm rot="2700000">
            <a:off x="4648200" y="18288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77" name="AutoShape 153"/>
          <p:cNvSpPr>
            <a:spLocks noChangeArrowheads="1"/>
          </p:cNvSpPr>
          <p:nvPr/>
        </p:nvSpPr>
        <p:spPr bwMode="auto">
          <a:xfrm>
            <a:off x="4724400" y="32766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78" name="AutoShape 154"/>
          <p:cNvSpPr>
            <a:spLocks noChangeArrowheads="1"/>
          </p:cNvSpPr>
          <p:nvPr/>
        </p:nvSpPr>
        <p:spPr bwMode="auto">
          <a:xfrm rot="10800000">
            <a:off x="7467600" y="32766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79" name="AutoShape 155"/>
          <p:cNvSpPr>
            <a:spLocks noChangeArrowheads="1"/>
          </p:cNvSpPr>
          <p:nvPr/>
        </p:nvSpPr>
        <p:spPr bwMode="auto">
          <a:xfrm rot="8100000">
            <a:off x="7543800" y="18288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80" name="AutoShape 156"/>
          <p:cNvSpPr>
            <a:spLocks noChangeArrowheads="1"/>
          </p:cNvSpPr>
          <p:nvPr/>
        </p:nvSpPr>
        <p:spPr bwMode="auto">
          <a:xfrm rot="-24317743">
            <a:off x="4648200" y="47244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81" name="AutoShape 157"/>
          <p:cNvSpPr>
            <a:spLocks noChangeArrowheads="1"/>
          </p:cNvSpPr>
          <p:nvPr/>
        </p:nvSpPr>
        <p:spPr bwMode="auto">
          <a:xfrm rot="16200000">
            <a:off x="6096000" y="46482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82" name="AutoShape 158"/>
          <p:cNvSpPr>
            <a:spLocks noChangeArrowheads="1"/>
          </p:cNvSpPr>
          <p:nvPr/>
        </p:nvSpPr>
        <p:spPr bwMode="auto">
          <a:xfrm rot="13500000">
            <a:off x="7543800" y="4724400"/>
            <a:ext cx="609600" cy="304800"/>
          </a:xfrm>
          <a:prstGeom prst="rightArrow">
            <a:avLst>
              <a:gd name="adj1" fmla="val 50000"/>
              <a:gd name="adj2" fmla="val 50000"/>
            </a:avLst>
          </a:prstGeom>
          <a:solidFill>
            <a:srgbClr val="FF0000"/>
          </a:solidFill>
          <a:ln w="9525" algn="ctr">
            <a:solidFill>
              <a:srgbClr val="808080"/>
            </a:solidFill>
            <a:miter lim="800000"/>
            <a:headEnd/>
            <a:tailEnd/>
          </a:ln>
          <a:effectLst/>
        </p:spPr>
        <p:txBody>
          <a:bodyPr wrap="none" anchor="ctr"/>
          <a:lstStyle/>
          <a:p>
            <a:endParaRPr lang="en-US"/>
          </a:p>
        </p:txBody>
      </p:sp>
      <p:sp>
        <p:nvSpPr>
          <p:cNvPr id="26785" name="Rectangle 161"/>
          <p:cNvSpPr>
            <a:spLocks noChangeArrowheads="1"/>
          </p:cNvSpPr>
          <p:nvPr/>
        </p:nvSpPr>
        <p:spPr bwMode="auto">
          <a:xfrm>
            <a:off x="533400" y="-152400"/>
            <a:ext cx="7924800" cy="1143000"/>
          </a:xfrm>
          <a:prstGeom prst="rect">
            <a:avLst/>
          </a:prstGeom>
          <a:noFill/>
          <a:ln w="9525">
            <a:noFill/>
            <a:miter lim="800000"/>
            <a:headEnd/>
            <a:tailEnd/>
          </a:ln>
          <a:effectLst/>
        </p:spPr>
        <p:txBody>
          <a:bodyPr anchor="ctr"/>
          <a:lstStyle/>
          <a:p>
            <a:pPr algn="ctr"/>
            <a:r>
              <a:rPr lang="en-US" sz="4400" b="1">
                <a:solidFill>
                  <a:schemeClr val="tx2"/>
                </a:solidFill>
              </a:rPr>
              <a:t>Streaming</a:t>
            </a:r>
          </a:p>
        </p:txBody>
      </p:sp>
      <p:graphicFrame>
        <p:nvGraphicFramePr>
          <p:cNvPr id="26786" name="Object 162"/>
          <p:cNvGraphicFramePr>
            <a:graphicFrameLocks noChangeAspect="1"/>
          </p:cNvGraphicFramePr>
          <p:nvPr/>
        </p:nvGraphicFramePr>
        <p:xfrm>
          <a:off x="1217613" y="5957888"/>
          <a:ext cx="6710362" cy="900112"/>
        </p:xfrm>
        <a:graphic>
          <a:graphicData uri="http://schemas.openxmlformats.org/presentationml/2006/ole">
            <mc:AlternateContent xmlns:mc="http://schemas.openxmlformats.org/markup-compatibility/2006">
              <mc:Choice xmlns:v="urn:schemas-microsoft-com:vml" Requires="v">
                <p:oleObj spid="_x0000_s24579" name="Equation" r:id="rId5" imgW="1777680" imgH="241200" progId="Equation.3">
                  <p:embed/>
                </p:oleObj>
              </mc:Choice>
              <mc:Fallback>
                <p:oleObj name="Equation" r:id="rId5" imgW="1777680" imgH="241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613" y="5957888"/>
                        <a:ext cx="6710362"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 0.0 L 0.2 0.0 " pathEditMode="relative" rAng="0" ptsTypes="AA">
                                      <p:cBhvr>
                                        <p:cTn id="6" dur="2000" fill="hold"/>
                                        <p:tgtEl>
                                          <p:spTgt spid="26766"/>
                                        </p:tgtEl>
                                        <p:attrNameLst>
                                          <p:attrName>ppt_x</p:attrName>
                                          <p:attrName>ppt_y</p:attrName>
                                        </p:attrNameLst>
                                      </p:cBhvr>
                                      <p:rCtr x="100" y="0"/>
                                    </p:animMotion>
                                  </p:childTnLst>
                                </p:cTn>
                              </p:par>
                              <p:par>
                                <p:cTn id="7" presetID="56" presetClass="path" presetSubtype="0" accel="50000" decel="50000" fill="hold" grpId="0" nodeType="withEffect">
                                  <p:stCondLst>
                                    <p:cond delay="0"/>
                                  </p:stCondLst>
                                  <p:childTnLst>
                                    <p:animMotion origin="layout" path="M 3.33333E-6 -4.44444E-6 L 0.2 -0.26666 " pathEditMode="relative" rAng="0" ptsTypes="AA">
                                      <p:cBhvr>
                                        <p:cTn id="8" dur="2000" fill="hold"/>
                                        <p:tgtEl>
                                          <p:spTgt spid="26771"/>
                                        </p:tgtEl>
                                        <p:attrNameLst>
                                          <p:attrName>ppt_x</p:attrName>
                                          <p:attrName>ppt_y</p:attrName>
                                        </p:attrNameLst>
                                      </p:cBhvr>
                                      <p:rCtr x="100" y="-133"/>
                                    </p:animMotion>
                                  </p:childTnLst>
                                </p:cTn>
                              </p:par>
                              <p:par>
                                <p:cTn id="9" presetID="64" presetClass="path" presetSubtype="0" accel="50000" decel="50000" fill="hold" grpId="0" nodeType="withEffect">
                                  <p:stCondLst>
                                    <p:cond delay="0"/>
                                  </p:stCondLst>
                                  <p:childTnLst>
                                    <p:animMotion origin="layout" path="M 5.55112E-17 -3.33333E-6 L 5.55112E-17 -0.26666 " pathEditMode="relative" rAng="0" ptsTypes="AA">
                                      <p:cBhvr>
                                        <p:cTn id="10" dur="2000" fill="hold"/>
                                        <p:tgtEl>
                                          <p:spTgt spid="26770"/>
                                        </p:tgtEl>
                                        <p:attrNameLst>
                                          <p:attrName>ppt_x</p:attrName>
                                          <p:attrName>ppt_y</p:attrName>
                                        </p:attrNameLst>
                                      </p:cBhvr>
                                      <p:rCtr x="0" y="-133"/>
                                    </p:animMotion>
                                  </p:childTnLst>
                                </p:cTn>
                              </p:par>
                              <p:par>
                                <p:cTn id="11" presetID="49" presetClass="path" presetSubtype="0" accel="50000" decel="50000" fill="hold" grpId="0" nodeType="withEffect">
                                  <p:stCondLst>
                                    <p:cond delay="0"/>
                                  </p:stCondLst>
                                  <p:childTnLst>
                                    <p:animMotion origin="layout" path="M -3.33333E-6 -4.44444E-6 L -0.2 -0.26666 " pathEditMode="relative" rAng="0" ptsTypes="AA">
                                      <p:cBhvr>
                                        <p:cTn id="12" dur="2000" fill="hold"/>
                                        <p:tgtEl>
                                          <p:spTgt spid="26774"/>
                                        </p:tgtEl>
                                        <p:attrNameLst>
                                          <p:attrName>ppt_x</p:attrName>
                                          <p:attrName>ppt_y</p:attrName>
                                        </p:attrNameLst>
                                      </p:cBhvr>
                                      <p:rCtr x="-100" y="-133"/>
                                    </p:animMotion>
                                  </p:childTnLst>
                                </p:cTn>
                              </p:par>
                              <p:par>
                                <p:cTn id="13" presetID="35" presetClass="path" presetSubtype="0" accel="50000" decel="50000" fill="hold" grpId="0" nodeType="withEffect">
                                  <p:stCondLst>
                                    <p:cond delay="0"/>
                                  </p:stCondLst>
                                  <p:childTnLst>
                                    <p:animMotion origin="layout" path="M 0.0 0.0 L -0.2 0.0 " pathEditMode="relative" rAng="0" ptsTypes="AA">
                                      <p:cBhvr>
                                        <p:cTn id="14" dur="2000" fill="hold"/>
                                        <p:tgtEl>
                                          <p:spTgt spid="26767"/>
                                        </p:tgtEl>
                                        <p:attrNameLst>
                                          <p:attrName>ppt_x</p:attrName>
                                          <p:attrName>ppt_y</p:attrName>
                                        </p:attrNameLst>
                                      </p:cBhvr>
                                      <p:rCtr x="-100" y="0"/>
                                    </p:animMotion>
                                  </p:childTnLst>
                                </p:cTn>
                              </p:par>
                              <p:par>
                                <p:cTn id="15" presetID="56" presetClass="path" presetSubtype="0" accel="50000" decel="50000" fill="hold" grpId="0" nodeType="withEffect">
                                  <p:stCondLst>
                                    <p:cond delay="0"/>
                                  </p:stCondLst>
                                  <p:childTnLst>
                                    <p:animMotion origin="layout" path="M -3.33333E-6 4.44444E-6 L -0.2 0.26666 " pathEditMode="relative" rAng="0" ptsTypes="AA">
                                      <p:cBhvr>
                                        <p:cTn id="16" dur="2000" fill="hold"/>
                                        <p:tgtEl>
                                          <p:spTgt spid="26772"/>
                                        </p:tgtEl>
                                        <p:attrNameLst>
                                          <p:attrName>ppt_x</p:attrName>
                                          <p:attrName>ppt_y</p:attrName>
                                        </p:attrNameLst>
                                      </p:cBhvr>
                                      <p:rCtr x="-100" y="133"/>
                                    </p:animMotion>
                                  </p:childTnLst>
                                </p:cTn>
                              </p:par>
                              <p:par>
                                <p:cTn id="17" presetID="42" presetClass="path" presetSubtype="0" accel="50000" decel="50000" fill="hold" grpId="0" nodeType="withEffect">
                                  <p:stCondLst>
                                    <p:cond delay="0"/>
                                  </p:stCondLst>
                                  <p:childTnLst>
                                    <p:animMotion origin="layout" path="M 5.55112E-17 3.33333E-6 L 5.55112E-17 0.26666 " pathEditMode="relative" rAng="0" ptsTypes="AA">
                                      <p:cBhvr>
                                        <p:cTn id="18" dur="2000" fill="hold"/>
                                        <p:tgtEl>
                                          <p:spTgt spid="26769"/>
                                        </p:tgtEl>
                                        <p:attrNameLst>
                                          <p:attrName>ppt_x</p:attrName>
                                          <p:attrName>ppt_y</p:attrName>
                                        </p:attrNameLst>
                                      </p:cBhvr>
                                      <p:rCtr x="0" y="133"/>
                                    </p:animMotion>
                                  </p:childTnLst>
                                </p:cTn>
                              </p:par>
                              <p:par>
                                <p:cTn id="19" presetID="49" presetClass="path" presetSubtype="0" accel="50000" decel="50000" fill="hold" grpId="0" nodeType="withEffect">
                                  <p:stCondLst>
                                    <p:cond delay="0"/>
                                  </p:stCondLst>
                                  <p:childTnLst>
                                    <p:animMotion origin="layout" path="M 3.33333E-6 4.44444E-6 L 0.2 0.26666 " pathEditMode="relative" rAng="0" ptsTypes="AA">
                                      <p:cBhvr>
                                        <p:cTn id="20" dur="2000" fill="hold"/>
                                        <p:tgtEl>
                                          <p:spTgt spid="26773"/>
                                        </p:tgtEl>
                                        <p:attrNameLst>
                                          <p:attrName>ppt_x</p:attrName>
                                          <p:attrName>ppt_y</p:attrName>
                                        </p:attrNameLst>
                                      </p:cBhvr>
                                      <p:rCtr x="100" y="133"/>
                                    </p:animMotion>
                                  </p:childTnLst>
                                </p:cTn>
                              </p:par>
                              <p:par>
                                <p:cTn id="21" presetID="63" presetClass="path" presetSubtype="0" accel="50000" decel="50000" fill="hold" grpId="0" nodeType="withEffect">
                                  <p:stCondLst>
                                    <p:cond delay="0"/>
                                  </p:stCondLst>
                                  <p:childTnLst>
                                    <p:animMotion origin="layout" path="M 0.0 0.0 L 0.2 0.0 " pathEditMode="relative" rAng="0" ptsTypes="AA">
                                      <p:cBhvr>
                                        <p:cTn id="22" dur="2000" fill="hold"/>
                                        <p:tgtEl>
                                          <p:spTgt spid="26777"/>
                                        </p:tgtEl>
                                        <p:attrNameLst>
                                          <p:attrName>ppt_x</p:attrName>
                                          <p:attrName>ppt_y</p:attrName>
                                        </p:attrNameLst>
                                      </p:cBhvr>
                                      <p:rCtr x="100" y="0"/>
                                    </p:animMotion>
                                  </p:childTnLst>
                                </p:cTn>
                              </p:par>
                              <p:par>
                                <p:cTn id="23" presetID="35" presetClass="path" presetSubtype="0" accel="50000" decel="50000" fill="hold" grpId="0" nodeType="withEffect">
                                  <p:stCondLst>
                                    <p:cond delay="0"/>
                                  </p:stCondLst>
                                  <p:childTnLst>
                                    <p:animMotion origin="layout" path="M 1.11022E-16 0.0 L -0.2 0.0 " pathEditMode="relative" rAng="0" ptsTypes="AA">
                                      <p:cBhvr>
                                        <p:cTn id="24" dur="2000" fill="hold"/>
                                        <p:tgtEl>
                                          <p:spTgt spid="26778"/>
                                        </p:tgtEl>
                                        <p:attrNameLst>
                                          <p:attrName>ppt_x</p:attrName>
                                          <p:attrName>ppt_y</p:attrName>
                                        </p:attrNameLst>
                                      </p:cBhvr>
                                      <p:rCtr x="-100" y="0"/>
                                    </p:animMotion>
                                  </p:childTnLst>
                                </p:cTn>
                              </p:par>
                              <p:par>
                                <p:cTn id="25" presetID="42" presetClass="path" presetSubtype="0" accel="50000" decel="50000" fill="hold" grpId="0" nodeType="withEffect">
                                  <p:stCondLst>
                                    <p:cond delay="0"/>
                                  </p:stCondLst>
                                  <p:childTnLst>
                                    <p:animMotion origin="layout" path="M 0.0 5.55112E-17 L 0.0 0.26667 " pathEditMode="relative" rAng="0" ptsTypes="AA">
                                      <p:cBhvr>
                                        <p:cTn id="26" dur="2000" fill="hold"/>
                                        <p:tgtEl>
                                          <p:spTgt spid="26775"/>
                                        </p:tgtEl>
                                        <p:attrNameLst>
                                          <p:attrName>ppt_x</p:attrName>
                                          <p:attrName>ppt_y</p:attrName>
                                        </p:attrNameLst>
                                      </p:cBhvr>
                                      <p:rCtr x="0" y="133"/>
                                    </p:animMotion>
                                  </p:childTnLst>
                                </p:cTn>
                              </p:par>
                              <p:par>
                                <p:cTn id="27" presetID="64" presetClass="path" presetSubtype="0" accel="50000" decel="50000" fill="hold" grpId="0" nodeType="withEffect">
                                  <p:stCondLst>
                                    <p:cond delay="0"/>
                                  </p:stCondLst>
                                  <p:childTnLst>
                                    <p:animMotion origin="layout" path="M 0.0 0.0 L 0.0 -0.26667 " pathEditMode="relative" rAng="0" ptsTypes="AA">
                                      <p:cBhvr>
                                        <p:cTn id="28" dur="2000" fill="hold"/>
                                        <p:tgtEl>
                                          <p:spTgt spid="26781"/>
                                        </p:tgtEl>
                                        <p:attrNameLst>
                                          <p:attrName>ppt_x</p:attrName>
                                          <p:attrName>ppt_y</p:attrName>
                                        </p:attrNameLst>
                                      </p:cBhvr>
                                      <p:rCtr x="0" y="-133"/>
                                    </p:animMotion>
                                  </p:childTnLst>
                                </p:cTn>
                              </p:par>
                              <p:par>
                                <p:cTn id="29" presetID="56" presetClass="path" presetSubtype="0" accel="50000" decel="50000" fill="hold" grpId="0" nodeType="withEffect">
                                  <p:stCondLst>
                                    <p:cond delay="0"/>
                                  </p:stCondLst>
                                  <p:childTnLst>
                                    <p:animMotion origin="layout" path="M -3.33333E-6 1.11111E-6 L -0.2 0.26667 " pathEditMode="relative" rAng="0" ptsTypes="AA">
                                      <p:cBhvr>
                                        <p:cTn id="30" dur="2000" fill="hold"/>
                                        <p:tgtEl>
                                          <p:spTgt spid="26779"/>
                                        </p:tgtEl>
                                        <p:attrNameLst>
                                          <p:attrName>ppt_x</p:attrName>
                                          <p:attrName>ppt_y</p:attrName>
                                        </p:attrNameLst>
                                      </p:cBhvr>
                                      <p:rCtr x="-100" y="133"/>
                                    </p:animMotion>
                                  </p:childTnLst>
                                </p:cTn>
                              </p:par>
                              <p:par>
                                <p:cTn id="31" presetID="56" presetClass="path" presetSubtype="0" accel="50000" decel="50000" fill="hold" grpId="0" nodeType="withEffect">
                                  <p:stCondLst>
                                    <p:cond delay="0"/>
                                  </p:stCondLst>
                                  <p:childTnLst>
                                    <p:animMotion origin="layout" path="M 3.33333E-6 -1.11111E-6 L 0.2 -0.26667 " pathEditMode="relative" rAng="0" ptsTypes="AA">
                                      <p:cBhvr>
                                        <p:cTn id="32" dur="2000" fill="hold"/>
                                        <p:tgtEl>
                                          <p:spTgt spid="26780"/>
                                        </p:tgtEl>
                                        <p:attrNameLst>
                                          <p:attrName>ppt_x</p:attrName>
                                          <p:attrName>ppt_y</p:attrName>
                                        </p:attrNameLst>
                                      </p:cBhvr>
                                      <p:rCtr x="100" y="-133"/>
                                    </p:animMotion>
                                  </p:childTnLst>
                                </p:cTn>
                              </p:par>
                              <p:par>
                                <p:cTn id="33" presetID="49" presetClass="path" presetSubtype="0" accel="50000" decel="50000" fill="hold" grpId="0" nodeType="withEffect">
                                  <p:stCondLst>
                                    <p:cond delay="0"/>
                                  </p:stCondLst>
                                  <p:childTnLst>
                                    <p:animMotion origin="layout" path="M -3.33333E-6 -1.11111E-6 L -0.2 -0.26667 " pathEditMode="relative" rAng="0" ptsTypes="AA">
                                      <p:cBhvr>
                                        <p:cTn id="34" dur="2000" fill="hold"/>
                                        <p:tgtEl>
                                          <p:spTgt spid="26782"/>
                                        </p:tgtEl>
                                        <p:attrNameLst>
                                          <p:attrName>ppt_x</p:attrName>
                                          <p:attrName>ppt_y</p:attrName>
                                        </p:attrNameLst>
                                      </p:cBhvr>
                                      <p:rCtr x="-100" y="-133"/>
                                    </p:animMotion>
                                  </p:childTnLst>
                                </p:cTn>
                              </p:par>
                              <p:par>
                                <p:cTn id="35" presetID="49" presetClass="path" presetSubtype="0" accel="50000" decel="50000" fill="hold" grpId="0" nodeType="withEffect">
                                  <p:stCondLst>
                                    <p:cond delay="0"/>
                                  </p:stCondLst>
                                  <p:childTnLst>
                                    <p:animMotion origin="layout" path="M 3.33333E-6 1.11111E-6 L 0.2 0.26667 " pathEditMode="relative" rAng="0" ptsTypes="AA">
                                      <p:cBhvr>
                                        <p:cTn id="36" dur="2000" fill="hold"/>
                                        <p:tgtEl>
                                          <p:spTgt spid="26776"/>
                                        </p:tgtEl>
                                        <p:attrNameLst>
                                          <p:attrName>ppt_x</p:attrName>
                                          <p:attrName>ppt_y</p:attrName>
                                        </p:attrNameLst>
                                      </p:cBhvr>
                                      <p:rCtr x="100" y="1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66" grpId="0" animBg="1"/>
      <p:bldP spid="26767" grpId="0" animBg="1"/>
      <p:bldP spid="26769" grpId="0" animBg="1"/>
      <p:bldP spid="26770" grpId="0" animBg="1"/>
      <p:bldP spid="26771" grpId="0" animBg="1"/>
      <p:bldP spid="26772" grpId="0" animBg="1"/>
      <p:bldP spid="26773" grpId="0" animBg="1"/>
      <p:bldP spid="26774" grpId="0" animBg="1"/>
      <p:bldP spid="26775" grpId="0" animBg="1"/>
      <p:bldP spid="26776" grpId="0" animBg="1"/>
      <p:bldP spid="26777" grpId="0" animBg="1"/>
      <p:bldP spid="26778" grpId="0" animBg="1"/>
      <p:bldP spid="26779" grpId="0" animBg="1"/>
      <p:bldP spid="26780" grpId="0" animBg="1"/>
      <p:bldP spid="26781" grpId="0" animBg="1"/>
      <p:bldP spid="267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utm.jpg"/>
          <p:cNvPicPr>
            <a:picLocks noChangeAspect="1"/>
          </p:cNvPicPr>
          <p:nvPr/>
        </p:nvPicPr>
        <p:blipFill>
          <a:blip r:embed="rId2"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3" name="Content Placeholder 2"/>
          <p:cNvSpPr>
            <a:spLocks noGrp="1"/>
          </p:cNvSpPr>
          <p:nvPr>
            <p:ph sz="quarter" idx="1"/>
          </p:nvPr>
        </p:nvSpPr>
        <p:spPr>
          <a:xfrm>
            <a:off x="457200" y="228600"/>
            <a:ext cx="8305800" cy="5943600"/>
          </a:xfrm>
        </p:spPr>
        <p:txBody>
          <a:bodyPr/>
          <a:lstStyle/>
          <a:p>
            <a:pPr>
              <a:buSzPct val="80000"/>
              <a:buFont typeface="Courier New" pitchFamily="49" charset="0"/>
              <a:buChar char="o"/>
            </a:pPr>
            <a:r>
              <a:rPr lang="en-US" b="1" dirty="0" smtClean="0"/>
              <a:t>MRT (Multiple-Relaxation-Time) model</a:t>
            </a:r>
          </a:p>
          <a:p>
            <a:pPr lvl="1"/>
            <a:r>
              <a:rPr lang="en-US" dirty="0" smtClean="0"/>
              <a:t>The BGK collision operator acts on the off-equilibrium part multiplying all of them with the same relaxation. But MRT can be viewed as a Multiple-Relaxation-Time model</a:t>
            </a:r>
          </a:p>
          <a:p>
            <a:pPr>
              <a:buSzPct val="80000"/>
              <a:buFont typeface="Courier New" pitchFamily="49" charset="0"/>
              <a:buChar char="o"/>
            </a:pPr>
            <a:r>
              <a:rPr lang="en-US" b="1" dirty="0" smtClean="0"/>
              <a:t>Regularized model</a:t>
            </a:r>
          </a:p>
          <a:p>
            <a:pPr lvl="1">
              <a:buSzPct val="110000"/>
              <a:buFont typeface="Arial" pitchFamily="34" charset="0"/>
              <a:buChar char="•"/>
            </a:pPr>
            <a:r>
              <a:rPr lang="en-US" dirty="0" smtClean="0"/>
              <a:t>better accuracy and stability are obtained by eliminating higher order, non-hydrodynamic terms from the particle populations</a:t>
            </a:r>
          </a:p>
          <a:p>
            <a:pPr lvl="1">
              <a:buSzPct val="120000"/>
              <a:buFont typeface="Arial" pitchFamily="34" charset="0"/>
              <a:buChar char="•"/>
            </a:pPr>
            <a:r>
              <a:rPr lang="en-US" dirty="0" smtClean="0"/>
              <a:t>This model is based on the observation that the hydrodynamic limit only on the value of the first three moments (density, velocity and stress tensor)</a:t>
            </a:r>
            <a:endParaRPr lang="en-US" b="1" dirty="0" smtClean="0"/>
          </a:p>
          <a:p>
            <a:r>
              <a:rPr lang="en-US" b="1" dirty="0" smtClean="0"/>
              <a:t>Entropic model</a:t>
            </a:r>
          </a:p>
          <a:p>
            <a:pPr lvl="1">
              <a:buSzPct val="120000"/>
              <a:buFont typeface="Arial" pitchFamily="34" charset="0"/>
              <a:buChar char="•"/>
            </a:pPr>
            <a:r>
              <a:rPr lang="en-US" dirty="0" smtClean="0"/>
              <a:t>The entropic lattice Boltzmann (ELB) model is similar to the BGK and the main differences are the evaluation of the equilibrium distribution function and a local modification of the relaxation time.</a:t>
            </a:r>
            <a:endParaRPr lang="en-US" b="1" dirty="0" smtClean="0"/>
          </a:p>
          <a:p>
            <a:pPr>
              <a:buNone/>
            </a:pPr>
            <a:endParaRPr lang="en-US" b="1" dirty="0" smtClean="0"/>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normAutofit fontScale="90000"/>
          </a:bodyPr>
          <a:lstStyle/>
          <a:p>
            <a:r>
              <a:rPr lang="en-US" dirty="0" err="1" smtClean="0"/>
              <a:t>Mrt</a:t>
            </a:r>
            <a:r>
              <a:rPr lang="en-US" dirty="0" smtClean="0"/>
              <a:t> Lattice Boltzmann Method D2Q9</a:t>
            </a:r>
            <a:endParaRPr lang="en-US" dirty="0"/>
          </a:p>
        </p:txBody>
      </p:sp>
      <p:pic>
        <p:nvPicPr>
          <p:cNvPr id="76802" name="Picture 2"/>
          <p:cNvPicPr>
            <a:picLocks noChangeAspect="1" noChangeArrowheads="1"/>
          </p:cNvPicPr>
          <p:nvPr/>
        </p:nvPicPr>
        <p:blipFill>
          <a:blip r:embed="rId2"/>
          <a:srcRect/>
          <a:stretch>
            <a:fillRect/>
          </a:stretch>
        </p:blipFill>
        <p:spPr bwMode="auto">
          <a:xfrm>
            <a:off x="609600" y="1143000"/>
            <a:ext cx="6642100" cy="685800"/>
          </a:xfrm>
          <a:prstGeom prst="rect">
            <a:avLst/>
          </a:prstGeom>
          <a:noFill/>
          <a:ln w="9525">
            <a:noFill/>
            <a:miter lim="800000"/>
            <a:headEnd/>
            <a:tailEnd/>
          </a:ln>
          <a:effectLst/>
        </p:spPr>
      </p:pic>
      <p:pic>
        <p:nvPicPr>
          <p:cNvPr id="76803" name="Picture 3"/>
          <p:cNvPicPr>
            <a:picLocks noChangeAspect="1" noChangeArrowheads="1"/>
          </p:cNvPicPr>
          <p:nvPr/>
        </p:nvPicPr>
        <p:blipFill>
          <a:blip r:embed="rId3"/>
          <a:srcRect/>
          <a:stretch>
            <a:fillRect/>
          </a:stretch>
        </p:blipFill>
        <p:spPr bwMode="auto">
          <a:xfrm>
            <a:off x="381000" y="2057400"/>
            <a:ext cx="4495800" cy="980189"/>
          </a:xfrm>
          <a:prstGeom prst="rect">
            <a:avLst/>
          </a:prstGeom>
          <a:noFill/>
          <a:ln w="9525">
            <a:noFill/>
            <a:miter lim="800000"/>
            <a:headEnd/>
            <a:tailEnd/>
          </a:ln>
          <a:effectLst/>
        </p:spPr>
      </p:pic>
      <p:pic>
        <p:nvPicPr>
          <p:cNvPr id="76804" name="Picture 4"/>
          <p:cNvPicPr>
            <a:picLocks noChangeAspect="1" noChangeArrowheads="1"/>
          </p:cNvPicPr>
          <p:nvPr/>
        </p:nvPicPr>
        <p:blipFill>
          <a:blip r:embed="rId4"/>
          <a:srcRect/>
          <a:stretch>
            <a:fillRect/>
          </a:stretch>
        </p:blipFill>
        <p:spPr bwMode="auto">
          <a:xfrm>
            <a:off x="5257800" y="2286000"/>
            <a:ext cx="2840355" cy="533400"/>
          </a:xfrm>
          <a:prstGeom prst="rect">
            <a:avLst/>
          </a:prstGeom>
          <a:noFill/>
          <a:ln w="9525">
            <a:noFill/>
            <a:miter lim="800000"/>
            <a:headEnd/>
            <a:tailEnd/>
          </a:ln>
          <a:effectLst/>
        </p:spPr>
      </p:pic>
      <p:pic>
        <p:nvPicPr>
          <p:cNvPr id="76806" name="Picture 6"/>
          <p:cNvPicPr>
            <a:picLocks noChangeAspect="1" noChangeArrowheads="1"/>
          </p:cNvPicPr>
          <p:nvPr/>
        </p:nvPicPr>
        <p:blipFill>
          <a:blip r:embed="rId5"/>
          <a:srcRect/>
          <a:stretch>
            <a:fillRect/>
          </a:stretch>
        </p:blipFill>
        <p:spPr bwMode="auto">
          <a:xfrm>
            <a:off x="762000" y="3048000"/>
            <a:ext cx="3733800" cy="533400"/>
          </a:xfrm>
          <a:prstGeom prst="rect">
            <a:avLst/>
          </a:prstGeom>
          <a:noFill/>
          <a:ln w="9525">
            <a:noFill/>
            <a:miter lim="800000"/>
            <a:headEnd/>
            <a:tailEnd/>
          </a:ln>
          <a:effectLst/>
        </p:spPr>
      </p:pic>
      <p:pic>
        <p:nvPicPr>
          <p:cNvPr id="76807" name="Picture 7"/>
          <p:cNvPicPr>
            <a:picLocks noChangeAspect="1" noChangeArrowheads="1"/>
          </p:cNvPicPr>
          <p:nvPr/>
        </p:nvPicPr>
        <p:blipFill>
          <a:blip r:embed="rId6"/>
          <a:srcRect/>
          <a:stretch>
            <a:fillRect/>
          </a:stretch>
        </p:blipFill>
        <p:spPr bwMode="auto">
          <a:xfrm>
            <a:off x="609600" y="3657600"/>
            <a:ext cx="2971800" cy="2476500"/>
          </a:xfrm>
          <a:prstGeom prst="rect">
            <a:avLst/>
          </a:prstGeom>
          <a:noFill/>
          <a:ln w="9525">
            <a:noFill/>
            <a:miter lim="800000"/>
            <a:headEnd/>
            <a:tailEnd/>
          </a:ln>
          <a:effectLst/>
        </p:spPr>
      </p:pic>
      <p:pic>
        <p:nvPicPr>
          <p:cNvPr id="11" name="Picture 2"/>
          <p:cNvPicPr>
            <a:picLocks noChangeAspect="1" noChangeArrowheads="1"/>
          </p:cNvPicPr>
          <p:nvPr/>
        </p:nvPicPr>
        <p:blipFill>
          <a:blip r:embed="rId7"/>
          <a:srcRect/>
          <a:stretch>
            <a:fillRect/>
          </a:stretch>
        </p:blipFill>
        <p:spPr bwMode="auto">
          <a:xfrm>
            <a:off x="4343400" y="3429000"/>
            <a:ext cx="2667000" cy="1586405"/>
          </a:xfrm>
          <a:prstGeom prst="rect">
            <a:avLst/>
          </a:prstGeom>
          <a:noFill/>
          <a:ln w="9525">
            <a:noFill/>
            <a:miter lim="800000"/>
            <a:headEnd/>
            <a:tailEnd/>
          </a:ln>
          <a:effectLst/>
        </p:spPr>
      </p:pic>
      <p:pic>
        <p:nvPicPr>
          <p:cNvPr id="12" name="Picture 5"/>
          <p:cNvPicPr>
            <a:picLocks noChangeAspect="1" noChangeArrowheads="1"/>
          </p:cNvPicPr>
          <p:nvPr/>
        </p:nvPicPr>
        <p:blipFill>
          <a:blip r:embed="rId8"/>
          <a:srcRect/>
          <a:stretch>
            <a:fillRect/>
          </a:stretch>
        </p:blipFill>
        <p:spPr bwMode="auto">
          <a:xfrm>
            <a:off x="4267200" y="4953000"/>
            <a:ext cx="3429000" cy="16566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err="1" smtClean="0"/>
              <a:t>Mrt</a:t>
            </a:r>
            <a:r>
              <a:rPr lang="en-US" dirty="0" smtClean="0"/>
              <a:t> Lattice Boltzmann Method D3Q15</a:t>
            </a:r>
            <a:endParaRPr lang="en-US" dirty="0"/>
          </a:p>
        </p:txBody>
      </p:sp>
      <p:pic>
        <p:nvPicPr>
          <p:cNvPr id="77827" name="Picture 3"/>
          <p:cNvPicPr>
            <a:picLocks noChangeAspect="1" noChangeArrowheads="1"/>
          </p:cNvPicPr>
          <p:nvPr/>
        </p:nvPicPr>
        <p:blipFill>
          <a:blip r:embed="rId2"/>
          <a:srcRect/>
          <a:stretch>
            <a:fillRect/>
          </a:stretch>
        </p:blipFill>
        <p:spPr bwMode="auto">
          <a:xfrm>
            <a:off x="381000" y="2209800"/>
            <a:ext cx="4038600" cy="914400"/>
          </a:xfrm>
          <a:prstGeom prst="rect">
            <a:avLst/>
          </a:prstGeom>
          <a:noFill/>
          <a:ln w="9525">
            <a:noFill/>
            <a:miter lim="800000"/>
            <a:headEnd/>
            <a:tailEnd/>
          </a:ln>
          <a:effectLst/>
        </p:spPr>
      </p:pic>
      <p:pic>
        <p:nvPicPr>
          <p:cNvPr id="77828" name="Picture 4"/>
          <p:cNvPicPr>
            <a:picLocks noChangeAspect="1" noChangeArrowheads="1"/>
          </p:cNvPicPr>
          <p:nvPr/>
        </p:nvPicPr>
        <p:blipFill>
          <a:blip r:embed="rId3"/>
          <a:srcRect/>
          <a:stretch>
            <a:fillRect/>
          </a:stretch>
        </p:blipFill>
        <p:spPr bwMode="auto">
          <a:xfrm>
            <a:off x="304800" y="1295400"/>
            <a:ext cx="8324850" cy="438150"/>
          </a:xfrm>
          <a:prstGeom prst="rect">
            <a:avLst/>
          </a:prstGeom>
          <a:noFill/>
          <a:ln w="9525">
            <a:noFill/>
            <a:miter lim="800000"/>
            <a:headEnd/>
            <a:tailEnd/>
          </a:ln>
          <a:effectLst/>
        </p:spPr>
      </p:pic>
      <p:pic>
        <p:nvPicPr>
          <p:cNvPr id="77829" name="Picture 5"/>
          <p:cNvPicPr>
            <a:picLocks noChangeAspect="1" noChangeArrowheads="1"/>
          </p:cNvPicPr>
          <p:nvPr/>
        </p:nvPicPr>
        <p:blipFill>
          <a:blip r:embed="rId4"/>
          <a:srcRect/>
          <a:stretch>
            <a:fillRect/>
          </a:stretch>
        </p:blipFill>
        <p:spPr bwMode="auto">
          <a:xfrm>
            <a:off x="304800" y="1752600"/>
            <a:ext cx="8301038" cy="338664"/>
          </a:xfrm>
          <a:prstGeom prst="rect">
            <a:avLst/>
          </a:prstGeom>
          <a:noFill/>
          <a:ln w="9525">
            <a:noFill/>
            <a:miter lim="800000"/>
            <a:headEnd/>
            <a:tailEnd/>
          </a:ln>
          <a:effectLst/>
        </p:spPr>
      </p:pic>
      <p:pic>
        <p:nvPicPr>
          <p:cNvPr id="77832" name="Picture 8"/>
          <p:cNvPicPr>
            <a:picLocks noChangeAspect="1" noChangeArrowheads="1"/>
          </p:cNvPicPr>
          <p:nvPr/>
        </p:nvPicPr>
        <p:blipFill>
          <a:blip r:embed="rId5"/>
          <a:srcRect/>
          <a:stretch>
            <a:fillRect/>
          </a:stretch>
        </p:blipFill>
        <p:spPr bwMode="auto">
          <a:xfrm>
            <a:off x="228600" y="3810000"/>
            <a:ext cx="5562600" cy="352425"/>
          </a:xfrm>
          <a:prstGeom prst="rect">
            <a:avLst/>
          </a:prstGeom>
          <a:noFill/>
          <a:ln w="9525">
            <a:noFill/>
            <a:miter lim="800000"/>
            <a:headEnd/>
            <a:tailEnd/>
          </a:ln>
          <a:effectLst/>
        </p:spPr>
      </p:pic>
      <p:pic>
        <p:nvPicPr>
          <p:cNvPr id="77833" name="Picture 9"/>
          <p:cNvPicPr>
            <a:picLocks noChangeAspect="1" noChangeArrowheads="1"/>
          </p:cNvPicPr>
          <p:nvPr/>
        </p:nvPicPr>
        <p:blipFill>
          <a:blip r:embed="rId6"/>
          <a:srcRect/>
          <a:stretch>
            <a:fillRect/>
          </a:stretch>
        </p:blipFill>
        <p:spPr bwMode="auto">
          <a:xfrm>
            <a:off x="457200" y="3048000"/>
            <a:ext cx="6096000" cy="781050"/>
          </a:xfrm>
          <a:prstGeom prst="rect">
            <a:avLst/>
          </a:prstGeom>
          <a:noFill/>
          <a:ln w="9525">
            <a:noFill/>
            <a:miter lim="800000"/>
            <a:headEnd/>
            <a:tailEnd/>
          </a:ln>
          <a:effectLst/>
        </p:spPr>
      </p:pic>
      <p:pic>
        <p:nvPicPr>
          <p:cNvPr id="77834" name="Picture 10"/>
          <p:cNvPicPr>
            <a:picLocks noChangeAspect="1" noChangeArrowheads="1"/>
          </p:cNvPicPr>
          <p:nvPr/>
        </p:nvPicPr>
        <p:blipFill>
          <a:blip r:embed="rId7"/>
          <a:srcRect/>
          <a:stretch>
            <a:fillRect/>
          </a:stretch>
        </p:blipFill>
        <p:spPr bwMode="auto">
          <a:xfrm>
            <a:off x="304800" y="4238625"/>
            <a:ext cx="5076825" cy="2619375"/>
          </a:xfrm>
          <a:prstGeom prst="rect">
            <a:avLst/>
          </a:prstGeom>
          <a:noFill/>
          <a:ln w="9525">
            <a:noFill/>
            <a:miter lim="800000"/>
            <a:headEnd/>
            <a:tailEnd/>
          </a:ln>
          <a:effectLst/>
        </p:spPr>
      </p:pic>
      <p:pic>
        <p:nvPicPr>
          <p:cNvPr id="77835" name="Picture 11"/>
          <p:cNvPicPr>
            <a:picLocks noChangeAspect="1" noChangeArrowheads="1"/>
          </p:cNvPicPr>
          <p:nvPr/>
        </p:nvPicPr>
        <p:blipFill>
          <a:blip r:embed="rId8"/>
          <a:srcRect/>
          <a:stretch>
            <a:fillRect/>
          </a:stretch>
        </p:blipFill>
        <p:spPr bwMode="auto">
          <a:xfrm>
            <a:off x="5410200" y="4343400"/>
            <a:ext cx="2914650" cy="58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228600" y="1143000"/>
            <a:ext cx="3464560" cy="4724400"/>
          </a:xfrm>
          <a:prstGeom prst="rect">
            <a:avLst/>
          </a:prstGeom>
          <a:noFill/>
          <a:ln w="9525">
            <a:noFill/>
            <a:miter lim="800000"/>
            <a:headEnd/>
            <a:tailEnd/>
          </a:ln>
          <a:effectLst/>
        </p:spPr>
      </p:pic>
      <p:pic>
        <p:nvPicPr>
          <p:cNvPr id="6" name="Picture 7"/>
          <p:cNvPicPr>
            <a:picLocks noChangeAspect="1" noChangeArrowheads="1"/>
          </p:cNvPicPr>
          <p:nvPr/>
        </p:nvPicPr>
        <p:blipFill>
          <a:blip r:embed="rId3"/>
          <a:srcRect/>
          <a:stretch>
            <a:fillRect/>
          </a:stretch>
        </p:blipFill>
        <p:spPr bwMode="auto">
          <a:xfrm>
            <a:off x="228600" y="381000"/>
            <a:ext cx="7970121" cy="381000"/>
          </a:xfrm>
          <a:prstGeom prst="rect">
            <a:avLst/>
          </a:prstGeom>
          <a:noFill/>
          <a:ln w="9525">
            <a:noFill/>
            <a:miter lim="800000"/>
            <a:headEnd/>
            <a:tailEnd/>
          </a:ln>
          <a:effectLst/>
        </p:spPr>
      </p:pic>
      <p:pic>
        <p:nvPicPr>
          <p:cNvPr id="78850" name="Picture 2"/>
          <p:cNvPicPr>
            <a:picLocks noChangeAspect="1" noChangeArrowheads="1"/>
          </p:cNvPicPr>
          <p:nvPr/>
        </p:nvPicPr>
        <p:blipFill>
          <a:blip r:embed="rId4"/>
          <a:srcRect/>
          <a:stretch>
            <a:fillRect/>
          </a:stretch>
        </p:blipFill>
        <p:spPr bwMode="auto">
          <a:xfrm>
            <a:off x="3962400" y="2438400"/>
            <a:ext cx="4572000" cy="2895600"/>
          </a:xfrm>
          <a:prstGeom prst="rect">
            <a:avLst/>
          </a:prstGeom>
          <a:noFill/>
          <a:ln w="9525">
            <a:noFill/>
            <a:miter lim="800000"/>
            <a:headEnd/>
            <a:tailEnd/>
          </a:ln>
          <a:effectLst/>
        </p:spPr>
      </p:pic>
      <p:sp>
        <p:nvSpPr>
          <p:cNvPr id="8" name="TextBox 7"/>
          <p:cNvSpPr txBox="1"/>
          <p:nvPr/>
        </p:nvSpPr>
        <p:spPr>
          <a:xfrm>
            <a:off x="4114800" y="1981200"/>
            <a:ext cx="3429000" cy="338554"/>
          </a:xfrm>
          <a:prstGeom prst="rect">
            <a:avLst/>
          </a:prstGeom>
          <a:noFill/>
        </p:spPr>
        <p:txBody>
          <a:bodyPr wrap="square" rtlCol="0">
            <a:spAutoFit/>
          </a:bodyPr>
          <a:lstStyle/>
          <a:p>
            <a:r>
              <a:rPr lang="en-US" sz="1600" dirty="0" smtClean="0"/>
              <a:t>So the matrix M is then given by :</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Boundary Condition</a:t>
            </a:r>
            <a:endParaRPr lang="en-US" dirty="0"/>
          </a:p>
        </p:txBody>
      </p:sp>
      <p:sp>
        <p:nvSpPr>
          <p:cNvPr id="5" name="Rectangle 4"/>
          <p:cNvSpPr/>
          <p:nvPr/>
        </p:nvSpPr>
        <p:spPr>
          <a:xfrm>
            <a:off x="1143000" y="1600200"/>
            <a:ext cx="6705600" cy="646331"/>
          </a:xfrm>
          <a:prstGeom prst="rect">
            <a:avLst/>
          </a:prstGeom>
        </p:spPr>
        <p:txBody>
          <a:bodyPr wrap="square">
            <a:spAutoFit/>
          </a:bodyPr>
          <a:lstStyle/>
          <a:p>
            <a:r>
              <a:rPr lang="en-US" dirty="0" smtClean="0"/>
              <a:t>Bounce back is used to model solid stationary or moving boundary condition, non-slip condition, or </a:t>
            </a:r>
            <a:r>
              <a:rPr lang="en-US" dirty="0" err="1" smtClean="0"/>
              <a:t>ﬂow</a:t>
            </a:r>
            <a:r>
              <a:rPr lang="en-US" dirty="0" smtClean="0"/>
              <a:t>-over obstacles.</a:t>
            </a:r>
            <a:endParaRPr lang="en-US" dirty="0"/>
          </a:p>
        </p:txBody>
      </p:sp>
      <p:sp>
        <p:nvSpPr>
          <p:cNvPr id="6" name="Title 1"/>
          <p:cNvSpPr txBox="1">
            <a:spLocks/>
          </p:cNvSpPr>
          <p:nvPr/>
        </p:nvSpPr>
        <p:spPr>
          <a:xfrm>
            <a:off x="533400" y="1066800"/>
            <a:ext cx="7467600" cy="381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small" spc="0" normalizeH="0" baseline="0" noProof="0" dirty="0" smtClean="0">
                <a:ln>
                  <a:noFill/>
                </a:ln>
                <a:solidFill>
                  <a:schemeClr val="tx2"/>
                </a:solidFill>
                <a:effectLst/>
                <a:uLnTx/>
                <a:uFillTx/>
                <a:latin typeface="+mj-lt"/>
                <a:ea typeface="+mj-ea"/>
                <a:cs typeface="+mj-cs"/>
              </a:rPr>
              <a:t>1-Bounce Back</a:t>
            </a:r>
            <a:endParaRPr kumimoji="0" lang="en-US" b="0" i="0" u="none" strike="noStrike" kern="1200" cap="small" spc="0" normalizeH="0" baseline="0" noProof="0" dirty="0">
              <a:ln>
                <a:noFill/>
              </a:ln>
              <a:solidFill>
                <a:schemeClr val="tx2"/>
              </a:solidFill>
              <a:effectLst/>
              <a:uLnTx/>
              <a:uFillTx/>
              <a:latin typeface="+mj-lt"/>
              <a:ea typeface="+mj-ea"/>
              <a:cs typeface="+mj-cs"/>
            </a:endParaRPr>
          </a:p>
        </p:txBody>
      </p:sp>
      <p:pic>
        <p:nvPicPr>
          <p:cNvPr id="79874" name="Picture 2"/>
          <p:cNvPicPr>
            <a:picLocks noChangeAspect="1" noChangeArrowheads="1"/>
          </p:cNvPicPr>
          <p:nvPr/>
        </p:nvPicPr>
        <p:blipFill>
          <a:blip r:embed="rId2"/>
          <a:srcRect/>
          <a:stretch>
            <a:fillRect/>
          </a:stretch>
        </p:blipFill>
        <p:spPr bwMode="auto">
          <a:xfrm>
            <a:off x="1143000" y="2743200"/>
            <a:ext cx="2743200" cy="1649031"/>
          </a:xfrm>
          <a:prstGeom prst="rect">
            <a:avLst/>
          </a:prstGeom>
          <a:noFill/>
          <a:ln w="9525">
            <a:noFill/>
            <a:miter lim="800000"/>
            <a:headEnd/>
            <a:tailEnd/>
          </a:ln>
          <a:effectLst/>
        </p:spPr>
      </p:pic>
      <p:sp>
        <p:nvSpPr>
          <p:cNvPr id="8" name="Title 1"/>
          <p:cNvSpPr txBox="1">
            <a:spLocks/>
          </p:cNvSpPr>
          <p:nvPr/>
        </p:nvSpPr>
        <p:spPr>
          <a:xfrm>
            <a:off x="914400" y="2362200"/>
            <a:ext cx="2667000" cy="3810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small" spc="0" normalizeH="0" baseline="0" noProof="0" dirty="0" smtClean="0">
                <a:ln>
                  <a:noFill/>
                </a:ln>
                <a:solidFill>
                  <a:schemeClr val="tx2"/>
                </a:solidFill>
                <a:effectLst/>
                <a:uLnTx/>
                <a:uFillTx/>
                <a:latin typeface="+mj-lt"/>
                <a:ea typeface="+mj-ea"/>
                <a:cs typeface="+mj-cs"/>
              </a:rPr>
              <a:t>Type Of Bounce</a:t>
            </a:r>
            <a:r>
              <a:rPr kumimoji="0" lang="en-US" b="0" i="0" u="none" strike="noStrike" kern="1200" cap="small" spc="0" normalizeH="0" noProof="0" dirty="0" smtClean="0">
                <a:ln>
                  <a:noFill/>
                </a:ln>
                <a:solidFill>
                  <a:schemeClr val="tx2"/>
                </a:solidFill>
                <a:effectLst/>
                <a:uLnTx/>
                <a:uFillTx/>
                <a:latin typeface="+mj-lt"/>
                <a:ea typeface="+mj-ea"/>
                <a:cs typeface="+mj-cs"/>
              </a:rPr>
              <a:t> Back BC </a:t>
            </a:r>
            <a:endParaRPr kumimoji="0" lang="en-US" b="0" i="0" u="none" strike="noStrike" kern="1200" cap="small" spc="0" normalizeH="0" baseline="0" noProof="0" dirty="0">
              <a:ln>
                <a:noFill/>
              </a:ln>
              <a:solidFill>
                <a:schemeClr val="tx2"/>
              </a:solidFill>
              <a:effectLst/>
              <a:uLnTx/>
              <a:uFillTx/>
              <a:latin typeface="+mj-lt"/>
              <a:ea typeface="+mj-ea"/>
              <a:cs typeface="+mj-cs"/>
            </a:endParaRPr>
          </a:p>
        </p:txBody>
      </p:sp>
      <p:sp>
        <p:nvSpPr>
          <p:cNvPr id="9" name="TextBox 8"/>
          <p:cNvSpPr txBox="1"/>
          <p:nvPr/>
        </p:nvSpPr>
        <p:spPr>
          <a:xfrm>
            <a:off x="2362200" y="4419600"/>
            <a:ext cx="381000" cy="369332"/>
          </a:xfrm>
          <a:prstGeom prst="rect">
            <a:avLst/>
          </a:prstGeom>
          <a:noFill/>
        </p:spPr>
        <p:txBody>
          <a:bodyPr wrap="square" rtlCol="0">
            <a:spAutoFit/>
          </a:bodyPr>
          <a:lstStyle/>
          <a:p>
            <a:r>
              <a:rPr lang="en-US" dirty="0" smtClean="0"/>
              <a:t>1</a:t>
            </a:r>
            <a:endParaRPr lang="en-US" dirty="0"/>
          </a:p>
        </p:txBody>
      </p:sp>
      <p:pic>
        <p:nvPicPr>
          <p:cNvPr id="79875" name="Picture 3"/>
          <p:cNvPicPr>
            <a:picLocks noChangeAspect="1" noChangeArrowheads="1"/>
          </p:cNvPicPr>
          <p:nvPr/>
        </p:nvPicPr>
        <p:blipFill>
          <a:blip r:embed="rId3"/>
          <a:srcRect/>
          <a:stretch>
            <a:fillRect/>
          </a:stretch>
        </p:blipFill>
        <p:spPr bwMode="auto">
          <a:xfrm>
            <a:off x="4038600" y="2590800"/>
            <a:ext cx="3029588" cy="1752600"/>
          </a:xfrm>
          <a:prstGeom prst="rect">
            <a:avLst/>
          </a:prstGeom>
          <a:noFill/>
          <a:ln w="9525">
            <a:noFill/>
            <a:miter lim="800000"/>
            <a:headEnd/>
            <a:tailEnd/>
          </a:ln>
          <a:effectLst/>
        </p:spPr>
      </p:pic>
      <p:sp>
        <p:nvSpPr>
          <p:cNvPr id="11" name="TextBox 10"/>
          <p:cNvSpPr txBox="1"/>
          <p:nvPr/>
        </p:nvSpPr>
        <p:spPr>
          <a:xfrm>
            <a:off x="5638800" y="4343400"/>
            <a:ext cx="457200" cy="369332"/>
          </a:xfrm>
          <a:prstGeom prst="rect">
            <a:avLst/>
          </a:prstGeom>
          <a:noFill/>
        </p:spPr>
        <p:txBody>
          <a:bodyPr wrap="square" rtlCol="0">
            <a:spAutoFit/>
          </a:bodyPr>
          <a:lstStyle/>
          <a:p>
            <a:r>
              <a:rPr lang="en-US" dirty="0" smtClean="0"/>
              <a:t>2</a:t>
            </a:r>
            <a:endParaRPr lang="en-US" dirty="0"/>
          </a:p>
        </p:txBody>
      </p:sp>
      <p:pic>
        <p:nvPicPr>
          <p:cNvPr id="79876" name="Picture 4"/>
          <p:cNvPicPr>
            <a:picLocks noChangeAspect="1" noChangeArrowheads="1"/>
          </p:cNvPicPr>
          <p:nvPr/>
        </p:nvPicPr>
        <p:blipFill>
          <a:blip r:embed="rId4"/>
          <a:srcRect/>
          <a:stretch>
            <a:fillRect/>
          </a:stretch>
        </p:blipFill>
        <p:spPr bwMode="auto">
          <a:xfrm>
            <a:off x="2514600" y="4724400"/>
            <a:ext cx="3200400" cy="1724246"/>
          </a:xfrm>
          <a:prstGeom prst="rect">
            <a:avLst/>
          </a:prstGeom>
          <a:noFill/>
          <a:ln w="9525">
            <a:noFill/>
            <a:miter lim="800000"/>
            <a:headEnd/>
            <a:tailEnd/>
          </a:ln>
          <a:effectLst/>
        </p:spPr>
      </p:pic>
      <p:sp>
        <p:nvSpPr>
          <p:cNvPr id="13" name="TextBox 12"/>
          <p:cNvSpPr txBox="1"/>
          <p:nvPr/>
        </p:nvSpPr>
        <p:spPr>
          <a:xfrm>
            <a:off x="4038600" y="6488668"/>
            <a:ext cx="457200" cy="369332"/>
          </a:xfrm>
          <a:prstGeom prst="rect">
            <a:avLst/>
          </a:prstGeom>
          <a:noFill/>
        </p:spPr>
        <p:txBody>
          <a:bodyPr wrap="squar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utm.jpg"/>
          <p:cNvPicPr>
            <a:picLocks noChangeAspect="1"/>
          </p:cNvPicPr>
          <p:nvPr/>
        </p:nvPicPr>
        <p:blipFill>
          <a:blip r:embed="rId2"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2" name="Title 1"/>
          <p:cNvSpPr>
            <a:spLocks noGrp="1"/>
          </p:cNvSpPr>
          <p:nvPr>
            <p:ph type="title"/>
          </p:nvPr>
        </p:nvSpPr>
        <p:spPr/>
        <p:txBody>
          <a:bodyPr/>
          <a:lstStyle/>
          <a:p>
            <a:r>
              <a:rPr lang="en-US" dirty="0" smtClean="0"/>
              <a:t>Ludwig Eduard Boltzmann</a:t>
            </a:r>
            <a:endParaRPr lang="en-US" dirty="0"/>
          </a:p>
        </p:txBody>
      </p:sp>
      <p:sp>
        <p:nvSpPr>
          <p:cNvPr id="3" name="Content Placeholder 2"/>
          <p:cNvSpPr>
            <a:spLocks noGrp="1"/>
          </p:cNvSpPr>
          <p:nvPr>
            <p:ph sz="quarter" idx="1"/>
          </p:nvPr>
        </p:nvSpPr>
        <p:spPr/>
        <p:txBody>
          <a:bodyPr>
            <a:normAutofit/>
          </a:bodyPr>
          <a:lstStyle/>
          <a:p>
            <a:pPr>
              <a:lnSpc>
                <a:spcPct val="90000"/>
              </a:lnSpc>
            </a:pPr>
            <a:endParaRPr lang="en-US" dirty="0" smtClean="0"/>
          </a:p>
          <a:p>
            <a:pPr>
              <a:lnSpc>
                <a:spcPct val="90000"/>
              </a:lnSpc>
            </a:pPr>
            <a:endParaRPr lang="en-US" sz="1000" dirty="0" smtClean="0"/>
          </a:p>
          <a:p>
            <a:pPr>
              <a:lnSpc>
                <a:spcPct val="90000"/>
              </a:lnSpc>
            </a:pPr>
            <a:r>
              <a:rPr lang="en-US" dirty="0" smtClean="0"/>
              <a:t>Born in Vienna 1844</a:t>
            </a:r>
          </a:p>
          <a:p>
            <a:pPr>
              <a:lnSpc>
                <a:spcPct val="90000"/>
              </a:lnSpc>
            </a:pPr>
            <a:r>
              <a:rPr lang="en-US" dirty="0" smtClean="0"/>
              <a:t>University of Vienna 1863</a:t>
            </a:r>
          </a:p>
          <a:p>
            <a:pPr>
              <a:lnSpc>
                <a:spcPct val="90000"/>
              </a:lnSpc>
            </a:pPr>
            <a:r>
              <a:rPr lang="en-US" dirty="0" smtClean="0"/>
              <a:t>Ph.D. at 22</a:t>
            </a:r>
          </a:p>
          <a:p>
            <a:pPr>
              <a:lnSpc>
                <a:spcPct val="90000"/>
              </a:lnSpc>
            </a:pPr>
            <a:r>
              <a:rPr lang="en-US" dirty="0" smtClean="0"/>
              <a:t>University of Graz 1869</a:t>
            </a:r>
          </a:p>
          <a:p>
            <a:pPr>
              <a:lnSpc>
                <a:spcPct val="90000"/>
              </a:lnSpc>
            </a:pPr>
            <a:r>
              <a:rPr lang="en-US" dirty="0" smtClean="0"/>
              <a:t>Died September 5, 1906</a:t>
            </a:r>
          </a:p>
        </p:txBody>
      </p:sp>
      <p:pic>
        <p:nvPicPr>
          <p:cNvPr id="5" name="Picture 5" descr="Boltzmann"/>
          <p:cNvPicPr>
            <a:picLocks noGrp="1" noChangeAspect="1" noChangeArrowheads="1"/>
          </p:cNvPicPr>
          <p:nvPr>
            <p:ph sz="quarter" idx="2"/>
          </p:nvPr>
        </p:nvPicPr>
        <p:blipFill>
          <a:blip r:embed="rId3"/>
          <a:stretch>
            <a:fillRect/>
          </a:stretch>
        </p:blipFill>
        <p:spPr bwMode="auto">
          <a:xfrm>
            <a:off x="4537075" y="1816100"/>
            <a:ext cx="3124200" cy="414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28600"/>
            <a:ext cx="7467600" cy="381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small" spc="0" normalizeH="0" baseline="0" noProof="0" dirty="0" smtClean="0">
                <a:ln>
                  <a:noFill/>
                </a:ln>
                <a:solidFill>
                  <a:schemeClr val="tx2"/>
                </a:solidFill>
                <a:effectLst/>
                <a:uLnTx/>
                <a:uFillTx/>
                <a:latin typeface="+mj-lt"/>
                <a:ea typeface="+mj-ea"/>
                <a:cs typeface="+mj-cs"/>
              </a:rPr>
              <a:t>2-Equlibrium</a:t>
            </a:r>
            <a:r>
              <a:rPr kumimoji="0" lang="en-US" b="0" i="0" u="none" strike="noStrike" kern="1200" cap="small" spc="0" normalizeH="0" noProof="0" dirty="0" smtClean="0">
                <a:ln>
                  <a:noFill/>
                </a:ln>
                <a:solidFill>
                  <a:schemeClr val="tx2"/>
                </a:solidFill>
                <a:effectLst/>
                <a:uLnTx/>
                <a:uFillTx/>
                <a:latin typeface="+mj-lt"/>
                <a:ea typeface="+mj-ea"/>
                <a:cs typeface="+mj-cs"/>
              </a:rPr>
              <a:t> and Non-</a:t>
            </a:r>
            <a:r>
              <a:rPr kumimoji="0" lang="en-US" b="0" i="0" u="none" strike="noStrike" kern="1200" cap="small" spc="0" normalizeH="0" noProof="0" dirty="0" err="1" smtClean="0">
                <a:ln>
                  <a:noFill/>
                </a:ln>
                <a:solidFill>
                  <a:schemeClr val="tx2"/>
                </a:solidFill>
                <a:effectLst/>
                <a:uLnTx/>
                <a:uFillTx/>
                <a:latin typeface="+mj-lt"/>
                <a:ea typeface="+mj-ea"/>
                <a:cs typeface="+mj-cs"/>
              </a:rPr>
              <a:t>Equlibrium</a:t>
            </a:r>
            <a:r>
              <a:rPr kumimoji="0" lang="en-US" b="0" i="0" u="none" strike="noStrike" kern="1200" cap="small" spc="0" normalizeH="0" noProof="0" dirty="0" smtClean="0">
                <a:ln>
                  <a:noFill/>
                </a:ln>
                <a:solidFill>
                  <a:schemeClr val="tx2"/>
                </a:solidFill>
                <a:effectLst/>
                <a:uLnTx/>
                <a:uFillTx/>
                <a:latin typeface="+mj-lt"/>
                <a:ea typeface="+mj-ea"/>
                <a:cs typeface="+mj-cs"/>
              </a:rPr>
              <a:t> Distribution Function</a:t>
            </a:r>
            <a:endParaRPr kumimoji="0" lang="en-US" b="0" i="0" u="none" strike="noStrike" kern="1200" cap="small"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762000" y="762000"/>
            <a:ext cx="7620000" cy="646331"/>
          </a:xfrm>
          <a:prstGeom prst="rect">
            <a:avLst/>
          </a:prstGeom>
        </p:spPr>
        <p:txBody>
          <a:bodyPr wrap="square">
            <a:spAutoFit/>
          </a:bodyPr>
          <a:lstStyle/>
          <a:p>
            <a:r>
              <a:rPr lang="en-US" dirty="0" smtClean="0"/>
              <a:t>The distribution function can be split in to two parts, equilibrium and</a:t>
            </a:r>
          </a:p>
          <a:p>
            <a:r>
              <a:rPr lang="en-US" dirty="0" smtClean="0"/>
              <a:t>non-equilibrium.</a:t>
            </a:r>
            <a:endParaRPr lang="en-US" dirty="0"/>
          </a:p>
        </p:txBody>
      </p:sp>
      <p:pic>
        <p:nvPicPr>
          <p:cNvPr id="80898" name="Picture 2"/>
          <p:cNvPicPr>
            <a:picLocks noChangeAspect="1" noChangeArrowheads="1"/>
          </p:cNvPicPr>
          <p:nvPr/>
        </p:nvPicPr>
        <p:blipFill>
          <a:blip r:embed="rId2"/>
          <a:srcRect/>
          <a:stretch>
            <a:fillRect/>
          </a:stretch>
        </p:blipFill>
        <p:spPr bwMode="auto">
          <a:xfrm>
            <a:off x="2667000" y="1752600"/>
            <a:ext cx="1752600" cy="551221"/>
          </a:xfrm>
          <a:prstGeom prst="rect">
            <a:avLst/>
          </a:prstGeom>
          <a:noFill/>
          <a:ln w="9525">
            <a:noFill/>
            <a:miter lim="800000"/>
            <a:headEnd/>
            <a:tailEnd/>
          </a:ln>
          <a:effectLst/>
        </p:spPr>
      </p:pic>
      <p:sp>
        <p:nvSpPr>
          <p:cNvPr id="8" name="Title 1"/>
          <p:cNvSpPr txBox="1">
            <a:spLocks/>
          </p:cNvSpPr>
          <p:nvPr/>
        </p:nvSpPr>
        <p:spPr>
          <a:xfrm>
            <a:off x="381000" y="3048000"/>
            <a:ext cx="7467600" cy="381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small" spc="0" normalizeH="0" baseline="0" noProof="0" dirty="0" smtClean="0">
                <a:ln>
                  <a:noFill/>
                </a:ln>
                <a:solidFill>
                  <a:schemeClr val="tx2"/>
                </a:solidFill>
                <a:effectLst/>
                <a:uLnTx/>
                <a:uFillTx/>
                <a:latin typeface="+mj-lt"/>
                <a:ea typeface="+mj-ea"/>
                <a:cs typeface="+mj-cs"/>
              </a:rPr>
              <a:t>3-</a:t>
            </a:r>
            <a:r>
              <a:rPr kumimoji="0" lang="en-US" b="0" i="0" u="none" strike="noStrike" kern="1200" cap="small" spc="0" normalizeH="0" noProof="0" dirty="0" smtClean="0">
                <a:ln>
                  <a:noFill/>
                </a:ln>
                <a:solidFill>
                  <a:schemeClr val="tx2"/>
                </a:solidFill>
                <a:effectLst/>
                <a:uLnTx/>
                <a:uFillTx/>
                <a:latin typeface="+mj-lt"/>
                <a:ea typeface="+mj-ea"/>
                <a:cs typeface="+mj-cs"/>
              </a:rPr>
              <a:t> Open Boundary Condition</a:t>
            </a:r>
            <a:endParaRPr kumimoji="0" lang="en-US" b="0" i="0" u="none" strike="noStrike" kern="1200" cap="small" spc="0" normalizeH="0" baseline="0" noProof="0" dirty="0">
              <a:ln>
                <a:noFill/>
              </a:ln>
              <a:solidFill>
                <a:schemeClr val="tx2"/>
              </a:solidFill>
              <a:effectLst/>
              <a:uLnTx/>
              <a:uFillTx/>
              <a:latin typeface="+mj-lt"/>
              <a:ea typeface="+mj-ea"/>
              <a:cs typeface="+mj-cs"/>
            </a:endParaRPr>
          </a:p>
        </p:txBody>
      </p:sp>
      <p:sp>
        <p:nvSpPr>
          <p:cNvPr id="9" name="Rectangle 8"/>
          <p:cNvSpPr/>
          <p:nvPr/>
        </p:nvSpPr>
        <p:spPr>
          <a:xfrm>
            <a:off x="685800" y="3429001"/>
            <a:ext cx="6172200" cy="1200329"/>
          </a:xfrm>
          <a:prstGeom prst="rect">
            <a:avLst/>
          </a:prstGeom>
        </p:spPr>
        <p:txBody>
          <a:bodyPr wrap="square">
            <a:spAutoFit/>
          </a:bodyPr>
          <a:lstStyle/>
          <a:p>
            <a:r>
              <a:rPr lang="en-US" dirty="0" smtClean="0"/>
              <a:t>The extrapolation method is used to find  the unknown distribution functions. Second order polynomial can be  used, as :</a:t>
            </a:r>
          </a:p>
          <a:p>
            <a:endParaRPr lang="en-US" dirty="0"/>
          </a:p>
        </p:txBody>
      </p:sp>
      <p:pic>
        <p:nvPicPr>
          <p:cNvPr id="80899" name="Picture 3"/>
          <p:cNvPicPr>
            <a:picLocks noChangeAspect="1" noChangeArrowheads="1"/>
          </p:cNvPicPr>
          <p:nvPr/>
        </p:nvPicPr>
        <p:blipFill>
          <a:blip r:embed="rId3"/>
          <a:srcRect/>
          <a:stretch>
            <a:fillRect/>
          </a:stretch>
        </p:blipFill>
        <p:spPr bwMode="auto">
          <a:xfrm>
            <a:off x="2286000" y="4343400"/>
            <a:ext cx="2238737"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533400"/>
            <a:ext cx="7467600" cy="381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small" spc="0" normalizeH="0" baseline="0" noProof="0" dirty="0" smtClean="0">
                <a:ln>
                  <a:noFill/>
                </a:ln>
                <a:solidFill>
                  <a:schemeClr val="tx2"/>
                </a:solidFill>
                <a:effectLst/>
                <a:uLnTx/>
                <a:uFillTx/>
                <a:latin typeface="+mj-lt"/>
                <a:ea typeface="+mj-ea"/>
                <a:cs typeface="+mj-cs"/>
              </a:rPr>
              <a:t>3-</a:t>
            </a:r>
            <a:r>
              <a:rPr kumimoji="0" lang="en-US" b="0" i="0" u="none" strike="noStrike" kern="1200" cap="small" spc="0" normalizeH="0" noProof="0" dirty="0" smtClean="0">
                <a:ln>
                  <a:noFill/>
                </a:ln>
                <a:solidFill>
                  <a:schemeClr val="tx2"/>
                </a:solidFill>
                <a:effectLst/>
                <a:uLnTx/>
                <a:uFillTx/>
                <a:latin typeface="+mj-lt"/>
                <a:ea typeface="+mj-ea"/>
                <a:cs typeface="+mj-cs"/>
              </a:rPr>
              <a:t> Periodic Boundary Condition</a:t>
            </a:r>
            <a:endParaRPr kumimoji="0" lang="en-US" b="0" i="0" u="none" strike="noStrike" kern="1200" cap="small"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685800" y="1143000"/>
            <a:ext cx="6477000" cy="923330"/>
          </a:xfrm>
          <a:prstGeom prst="rect">
            <a:avLst/>
          </a:prstGeom>
        </p:spPr>
        <p:txBody>
          <a:bodyPr wrap="square">
            <a:spAutoFit/>
          </a:bodyPr>
          <a:lstStyle/>
          <a:p>
            <a:r>
              <a:rPr lang="en-US" dirty="0" smtClean="0"/>
              <a:t>Periodic boundary condition become necessary to apply to isolate a repeating flow conditions. For instance flow over bank of tubes.</a:t>
            </a:r>
            <a:endParaRPr lang="en-US" dirty="0"/>
          </a:p>
        </p:txBody>
      </p:sp>
      <p:pic>
        <p:nvPicPr>
          <p:cNvPr id="81922" name="Picture 2"/>
          <p:cNvPicPr>
            <a:picLocks noChangeAspect="1" noChangeArrowheads="1"/>
          </p:cNvPicPr>
          <p:nvPr/>
        </p:nvPicPr>
        <p:blipFill>
          <a:blip r:embed="rId2"/>
          <a:srcRect/>
          <a:stretch>
            <a:fillRect/>
          </a:stretch>
        </p:blipFill>
        <p:spPr bwMode="auto">
          <a:xfrm>
            <a:off x="990600" y="2209800"/>
            <a:ext cx="2714625" cy="1009650"/>
          </a:xfrm>
          <a:prstGeom prst="rect">
            <a:avLst/>
          </a:prstGeom>
          <a:noFill/>
          <a:ln w="9525">
            <a:noFill/>
            <a:miter lim="800000"/>
            <a:headEnd/>
            <a:tailEnd/>
          </a:ln>
          <a:effectLst/>
        </p:spPr>
      </p:pic>
      <p:pic>
        <p:nvPicPr>
          <p:cNvPr id="81923" name="Picture 3"/>
          <p:cNvPicPr>
            <a:picLocks noChangeAspect="1" noChangeArrowheads="1"/>
          </p:cNvPicPr>
          <p:nvPr/>
        </p:nvPicPr>
        <p:blipFill>
          <a:blip r:embed="rId3"/>
          <a:srcRect/>
          <a:stretch>
            <a:fillRect/>
          </a:stretch>
        </p:blipFill>
        <p:spPr bwMode="auto">
          <a:xfrm>
            <a:off x="4343400" y="1828800"/>
            <a:ext cx="3365761" cy="2147887"/>
          </a:xfrm>
          <a:prstGeom prst="rect">
            <a:avLst/>
          </a:prstGeom>
          <a:noFill/>
          <a:ln w="9525">
            <a:noFill/>
            <a:miter lim="800000"/>
            <a:headEnd/>
            <a:tailEnd/>
          </a:ln>
          <a:effectLst/>
        </p:spPr>
      </p:pic>
      <p:sp>
        <p:nvSpPr>
          <p:cNvPr id="9" name="Title 1"/>
          <p:cNvSpPr txBox="1">
            <a:spLocks/>
          </p:cNvSpPr>
          <p:nvPr/>
        </p:nvSpPr>
        <p:spPr>
          <a:xfrm>
            <a:off x="533400" y="3886200"/>
            <a:ext cx="7467600" cy="381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small" spc="0" normalizeH="0" baseline="0" noProof="0" dirty="0" smtClean="0">
                <a:ln>
                  <a:noFill/>
                </a:ln>
                <a:solidFill>
                  <a:schemeClr val="tx2"/>
                </a:solidFill>
                <a:effectLst/>
                <a:uLnTx/>
                <a:uFillTx/>
                <a:latin typeface="+mj-lt"/>
                <a:ea typeface="+mj-ea"/>
                <a:cs typeface="+mj-cs"/>
              </a:rPr>
              <a:t>4-</a:t>
            </a:r>
            <a:r>
              <a:rPr kumimoji="0" lang="en-US" b="0" i="0" u="none" strike="noStrike" kern="1200" cap="small" spc="0" normalizeH="0" noProof="0" dirty="0" smtClean="0">
                <a:ln>
                  <a:noFill/>
                </a:ln>
                <a:solidFill>
                  <a:schemeClr val="tx2"/>
                </a:solidFill>
                <a:effectLst/>
                <a:uLnTx/>
                <a:uFillTx/>
                <a:latin typeface="+mj-lt"/>
                <a:ea typeface="+mj-ea"/>
                <a:cs typeface="+mj-cs"/>
              </a:rPr>
              <a:t> Symmetry Condition</a:t>
            </a:r>
            <a:endParaRPr kumimoji="0" lang="en-US" b="0" i="0" u="none" strike="noStrike" kern="1200" cap="small" spc="0" normalizeH="0" baseline="0" noProof="0" dirty="0">
              <a:ln>
                <a:noFill/>
              </a:ln>
              <a:solidFill>
                <a:schemeClr val="tx2"/>
              </a:solidFill>
              <a:effectLst/>
              <a:uLnTx/>
              <a:uFillTx/>
              <a:latin typeface="+mj-lt"/>
              <a:ea typeface="+mj-ea"/>
              <a:cs typeface="+mj-cs"/>
            </a:endParaRPr>
          </a:p>
        </p:txBody>
      </p:sp>
      <p:sp>
        <p:nvSpPr>
          <p:cNvPr id="10" name="Rectangle 9"/>
          <p:cNvSpPr/>
          <p:nvPr/>
        </p:nvSpPr>
        <p:spPr>
          <a:xfrm>
            <a:off x="762000" y="4419600"/>
            <a:ext cx="6324600" cy="646331"/>
          </a:xfrm>
          <a:prstGeom prst="rect">
            <a:avLst/>
          </a:prstGeom>
        </p:spPr>
        <p:txBody>
          <a:bodyPr wrap="square">
            <a:spAutoFit/>
          </a:bodyPr>
          <a:lstStyle/>
          <a:p>
            <a:r>
              <a:rPr lang="en-US" dirty="0" smtClean="0"/>
              <a:t>Symmetry condition need to be applied along the symmetry line.</a:t>
            </a:r>
            <a:endParaRPr lang="en-US" dirty="0"/>
          </a:p>
        </p:txBody>
      </p:sp>
      <p:pic>
        <p:nvPicPr>
          <p:cNvPr id="81924" name="Picture 4"/>
          <p:cNvPicPr>
            <a:picLocks noChangeAspect="1" noChangeArrowheads="1"/>
          </p:cNvPicPr>
          <p:nvPr/>
        </p:nvPicPr>
        <p:blipFill>
          <a:blip r:embed="rId4"/>
          <a:srcRect/>
          <a:stretch>
            <a:fillRect/>
          </a:stretch>
        </p:blipFill>
        <p:spPr bwMode="auto">
          <a:xfrm>
            <a:off x="3733800" y="4953000"/>
            <a:ext cx="3124200" cy="15865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normAutofit/>
          </a:bodyPr>
          <a:lstStyle/>
          <a:p>
            <a:r>
              <a:rPr lang="en-US" sz="2800" dirty="0" smtClean="0"/>
              <a:t>Boundary condition (</a:t>
            </a:r>
            <a:r>
              <a:rPr lang="en-US" sz="2800" dirty="0" err="1" smtClean="0"/>
              <a:t>Zou</a:t>
            </a:r>
            <a:r>
              <a:rPr lang="en-US" sz="2800" dirty="0" smtClean="0"/>
              <a:t> and He model)</a:t>
            </a:r>
            <a:endParaRPr lang="en-US" sz="2800" dirty="0"/>
          </a:p>
        </p:txBody>
      </p:sp>
      <p:pic>
        <p:nvPicPr>
          <p:cNvPr id="7171" name="Picture 3"/>
          <p:cNvPicPr>
            <a:picLocks noChangeAspect="1" noChangeArrowheads="1"/>
          </p:cNvPicPr>
          <p:nvPr/>
        </p:nvPicPr>
        <p:blipFill>
          <a:blip r:embed="rId3"/>
          <a:srcRect/>
          <a:stretch>
            <a:fillRect/>
          </a:stretch>
        </p:blipFill>
        <p:spPr bwMode="auto">
          <a:xfrm>
            <a:off x="304800" y="3071813"/>
            <a:ext cx="6934200" cy="3786187"/>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3200400" y="3581400"/>
          <a:ext cx="520700" cy="457200"/>
        </p:xfrm>
        <a:graphic>
          <a:graphicData uri="http://schemas.openxmlformats.org/presentationml/2006/ole">
            <mc:AlternateContent xmlns:mc="http://schemas.openxmlformats.org/markup-compatibility/2006">
              <mc:Choice xmlns:v="urn:schemas-microsoft-com:vml" Requires="v">
                <p:oleObj spid="_x0000_s55299" name="Equation" r:id="rId4" imgW="520560" imgH="457200" progId="Equation.3">
                  <p:embed/>
                </p:oleObj>
              </mc:Choice>
              <mc:Fallback>
                <p:oleObj name="Equation" r:id="rId4" imgW="52056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81400"/>
                        <a:ext cx="520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309" name="Picture 13"/>
          <p:cNvPicPr>
            <a:picLocks noChangeAspect="1" noChangeArrowheads="1"/>
          </p:cNvPicPr>
          <p:nvPr/>
        </p:nvPicPr>
        <p:blipFill>
          <a:blip r:embed="rId6"/>
          <a:srcRect/>
          <a:stretch>
            <a:fillRect/>
          </a:stretch>
        </p:blipFill>
        <p:spPr bwMode="auto">
          <a:xfrm>
            <a:off x="838200" y="1600200"/>
            <a:ext cx="6553200" cy="1397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equation</a:t>
            </a:r>
            <a:endParaRPr lang="en-US" dirty="0"/>
          </a:p>
        </p:txBody>
      </p:sp>
      <p:pic>
        <p:nvPicPr>
          <p:cNvPr id="10242" name="Picture 2"/>
          <p:cNvPicPr>
            <a:picLocks noGrp="1" noChangeAspect="1" noChangeArrowheads="1"/>
          </p:cNvPicPr>
          <p:nvPr>
            <p:ph sz="quarter" idx="1"/>
          </p:nvPr>
        </p:nvPicPr>
        <p:blipFill>
          <a:blip r:embed="rId2">
            <a:lum bright="-1000"/>
          </a:blip>
          <a:srcRect/>
          <a:stretch>
            <a:fillRect/>
          </a:stretch>
        </p:blipFill>
        <p:spPr bwMode="auto">
          <a:xfrm>
            <a:off x="194374" y="2438400"/>
            <a:ext cx="3768026" cy="29718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lum bright="-1000"/>
          </a:blip>
          <a:srcRect/>
          <a:stretch>
            <a:fillRect/>
          </a:stretch>
        </p:blipFill>
        <p:spPr bwMode="auto">
          <a:xfrm>
            <a:off x="3779846" y="2438400"/>
            <a:ext cx="4830754" cy="2876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7239000" y="6369050"/>
            <a:ext cx="1828800"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rPr>
              <a:t>CMWR 2004</a:t>
            </a:r>
          </a:p>
        </p:txBody>
      </p:sp>
      <p:pic>
        <p:nvPicPr>
          <p:cNvPr id="150531" name="Picture 3" descr="291_13_swirls"/>
          <p:cNvPicPr>
            <a:picLocks noChangeAspect="1" noChangeArrowheads="1" noCrop="1"/>
          </p:cNvPicPr>
          <p:nvPr/>
        </p:nvPicPr>
        <p:blipFill>
          <a:blip r:embed="rId3"/>
          <a:srcRect/>
          <a:stretch>
            <a:fillRect/>
          </a:stretch>
        </p:blipFill>
        <p:spPr bwMode="auto">
          <a:xfrm>
            <a:off x="2133600" y="1127125"/>
            <a:ext cx="4495800" cy="4495800"/>
          </a:xfrm>
          <a:prstGeom prst="rect">
            <a:avLst/>
          </a:prstGeom>
          <a:noFill/>
        </p:spPr>
      </p:pic>
      <p:sp>
        <p:nvSpPr>
          <p:cNvPr id="150534" name="Rectangle 6"/>
          <p:cNvSpPr>
            <a:spLocks noChangeArrowheads="1"/>
          </p:cNvSpPr>
          <p:nvPr/>
        </p:nvSpPr>
        <p:spPr bwMode="auto">
          <a:xfrm>
            <a:off x="0" y="0"/>
            <a:ext cx="8229600" cy="1143000"/>
          </a:xfrm>
          <a:prstGeom prst="rect">
            <a:avLst/>
          </a:prstGeom>
          <a:noFill/>
          <a:ln w="9525">
            <a:noFill/>
            <a:miter lim="800000"/>
            <a:headEnd/>
            <a:tailEnd/>
          </a:ln>
          <a:effectLst/>
        </p:spPr>
        <p:txBody>
          <a:bodyPr anchor="ctr"/>
          <a:lstStyle/>
          <a:p>
            <a:pPr algn="ctr"/>
            <a:r>
              <a:rPr lang="en-US" sz="4400" dirty="0">
                <a:solidFill>
                  <a:schemeClr val="tx2"/>
                </a:solidFill>
              </a:rPr>
              <a:t>Convection by LBM</a:t>
            </a:r>
          </a:p>
        </p:txBody>
      </p:sp>
      <p:sp>
        <p:nvSpPr>
          <p:cNvPr id="5" name="Rectangle 4"/>
          <p:cNvSpPr/>
          <p:nvPr/>
        </p:nvSpPr>
        <p:spPr>
          <a:xfrm>
            <a:off x="838200" y="5715000"/>
            <a:ext cx="6400800" cy="535531"/>
          </a:xfrm>
          <a:prstGeom prst="rect">
            <a:avLst/>
          </a:prstGeom>
        </p:spPr>
        <p:txBody>
          <a:bodyPr wrap="square">
            <a:spAutoFit/>
          </a:bodyPr>
          <a:lstStyle/>
          <a:p>
            <a:pPr algn="ctr">
              <a:lnSpc>
                <a:spcPct val="80000"/>
              </a:lnSpc>
            </a:pPr>
            <a:r>
              <a:rPr lang="en-US" dirty="0" smtClean="0"/>
              <a:t>This represents the mixing that would occur when saltwater is sitting on top of freshwater.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plumes02"/>
          <p:cNvPicPr>
            <a:picLocks noChangeAspect="1" noChangeArrowheads="1" noCrop="1"/>
          </p:cNvPicPr>
          <p:nvPr/>
        </p:nvPicPr>
        <p:blipFill>
          <a:blip r:embed="rId3"/>
          <a:srcRect/>
          <a:stretch>
            <a:fillRect/>
          </a:stretch>
        </p:blipFill>
        <p:spPr bwMode="auto">
          <a:xfrm>
            <a:off x="533400" y="1981200"/>
            <a:ext cx="7924800" cy="1981200"/>
          </a:xfrm>
          <a:prstGeom prst="rect">
            <a:avLst/>
          </a:prstGeom>
          <a:noFill/>
        </p:spPr>
      </p:pic>
      <p:sp>
        <p:nvSpPr>
          <p:cNvPr id="158723" name="Text Box 3"/>
          <p:cNvSpPr txBox="1">
            <a:spLocks noChangeArrowheads="1"/>
          </p:cNvSpPr>
          <p:nvPr/>
        </p:nvSpPr>
        <p:spPr bwMode="auto">
          <a:xfrm>
            <a:off x="7239000" y="6369050"/>
            <a:ext cx="1828800" cy="396875"/>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rPr>
              <a:t>CMWR 2004</a:t>
            </a:r>
          </a:p>
        </p:txBody>
      </p:sp>
      <p:sp>
        <p:nvSpPr>
          <p:cNvPr id="158730" name="Rectangle 10"/>
          <p:cNvSpPr>
            <a:spLocks noChangeArrowheads="1"/>
          </p:cNvSpPr>
          <p:nvPr/>
        </p:nvSpPr>
        <p:spPr bwMode="auto">
          <a:xfrm>
            <a:off x="-609600" y="457200"/>
            <a:ext cx="7086600" cy="609600"/>
          </a:xfrm>
          <a:prstGeom prst="rect">
            <a:avLst/>
          </a:prstGeom>
          <a:noFill/>
          <a:ln w="9525">
            <a:noFill/>
            <a:miter lim="800000"/>
            <a:headEnd/>
            <a:tailEnd/>
          </a:ln>
          <a:effectLst/>
        </p:spPr>
        <p:txBody>
          <a:bodyPr anchor="ctr"/>
          <a:lstStyle/>
          <a:p>
            <a:pPr algn="ctr"/>
            <a:r>
              <a:rPr lang="en-US" sz="4400" dirty="0">
                <a:solidFill>
                  <a:schemeClr val="tx2"/>
                </a:solidFill>
              </a:rPr>
              <a:t>Convection by LBM</a:t>
            </a:r>
          </a:p>
        </p:txBody>
      </p:sp>
      <p:sp>
        <p:nvSpPr>
          <p:cNvPr id="5" name="Rectangle 4"/>
          <p:cNvSpPr/>
          <p:nvPr/>
        </p:nvSpPr>
        <p:spPr>
          <a:xfrm>
            <a:off x="1219200" y="4953000"/>
            <a:ext cx="6629400" cy="535531"/>
          </a:xfrm>
          <a:prstGeom prst="rect">
            <a:avLst/>
          </a:prstGeom>
        </p:spPr>
        <p:txBody>
          <a:bodyPr wrap="square">
            <a:spAutoFit/>
          </a:bodyPr>
          <a:lstStyle/>
          <a:p>
            <a:pPr>
              <a:lnSpc>
                <a:spcPct val="80000"/>
              </a:lnSpc>
            </a:pPr>
            <a:r>
              <a:rPr lang="en-US" dirty="0" smtClean="0"/>
              <a:t>This is a fun simulation of heat rising from below causing convection currents.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utm.jpg"/>
          <p:cNvPicPr>
            <a:picLocks noChangeAspect="1"/>
          </p:cNvPicPr>
          <p:nvPr/>
        </p:nvPicPr>
        <p:blipFill>
          <a:blip r:embed="rId2"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2" name="Title 1"/>
          <p:cNvSpPr>
            <a:spLocks noGrp="1"/>
          </p:cNvSpPr>
          <p:nvPr>
            <p:ph type="title"/>
          </p:nvPr>
        </p:nvSpPr>
        <p:spPr/>
        <p:txBody>
          <a:bodyPr>
            <a:normAutofit fontScale="90000"/>
          </a:bodyPr>
          <a:lstStyle/>
          <a:p>
            <a:r>
              <a:rPr lang="en-MY" b="1" dirty="0" smtClean="0"/>
              <a:t>Advantages of Lattice Boltzmann Method</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1371600"/>
            <a:ext cx="8229600" cy="5029200"/>
          </a:xfrm>
        </p:spPr>
        <p:txBody>
          <a:bodyPr>
            <a:normAutofit/>
          </a:bodyPr>
          <a:lstStyle/>
          <a:p>
            <a:pPr lvl="0"/>
            <a:r>
              <a:rPr lang="en-MY" dirty="0" smtClean="0"/>
              <a:t>Macroscopic continuum equation, </a:t>
            </a:r>
            <a:r>
              <a:rPr lang="en-MY" dirty="0" err="1" smtClean="0"/>
              <a:t>Navier</a:t>
            </a:r>
            <a:r>
              <a:rPr lang="en-MY" dirty="0" smtClean="0"/>
              <a:t> Stoke, the LBM is based on microscopic model. LBM does not need to consider explicitly the distribution of pressure on interfaces of refined grids since the implicitly is included in the computational scheme.</a:t>
            </a:r>
            <a:endParaRPr lang="en-US" dirty="0" smtClean="0"/>
          </a:p>
          <a:p>
            <a:pPr lvl="0"/>
            <a:r>
              <a:rPr lang="en-MY" dirty="0" smtClean="0"/>
              <a:t>The lattice Boltzmann method is particularly suited to simulating complex fluid flow</a:t>
            </a:r>
            <a:endParaRPr lang="en-US" dirty="0" smtClean="0"/>
          </a:p>
          <a:p>
            <a:pPr lvl="0"/>
            <a:r>
              <a:rPr lang="en-MY" dirty="0" smtClean="0"/>
              <a:t>Represent both laminar and turbulent flow and handle complex and changing boundary conditions and geometries due to its simple algorithm.</a:t>
            </a:r>
            <a:endParaRPr lang="en-US" dirty="0" smtClean="0"/>
          </a:p>
          <a:p>
            <a:pPr lvl="0"/>
            <a:r>
              <a:rPr lang="en-MY" dirty="0" smtClean="0"/>
              <a:t>3D can be implemented with some modification</a:t>
            </a:r>
          </a:p>
          <a:p>
            <a:pPr lvl="0"/>
            <a:r>
              <a:rPr lang="en-MY" dirty="0" smtClean="0"/>
              <a:t>It is not difficult to calculate and shape of particle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Simulation algorithm</a:t>
            </a:r>
            <a:endParaRPr lang="en-US" dirty="0"/>
          </a:p>
        </p:txBody>
      </p:sp>
      <p:pic>
        <p:nvPicPr>
          <p:cNvPr id="10" name="Content Placeholder 9" descr="Flowchart.jpg"/>
          <p:cNvPicPr>
            <a:picLocks noGrp="1" noChangeAspect="1"/>
          </p:cNvPicPr>
          <p:nvPr>
            <p:ph sz="quarter" idx="1"/>
          </p:nvPr>
        </p:nvPicPr>
        <p:blipFill>
          <a:blip r:embed="rId2">
            <a:lum bright="-2000"/>
          </a:blip>
          <a:stretch>
            <a:fillRect/>
          </a:stretch>
        </p:blipFill>
        <p:spPr>
          <a:xfrm>
            <a:off x="685800" y="1676400"/>
            <a:ext cx="7315200" cy="495825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utm.jpg"/>
          <p:cNvPicPr>
            <a:picLocks noChangeAspect="1"/>
          </p:cNvPicPr>
          <p:nvPr/>
        </p:nvPicPr>
        <p:blipFill>
          <a:blip r:embed="rId2"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2" name="Title 1"/>
          <p:cNvSpPr>
            <a:spLocks noGrp="1"/>
          </p:cNvSpPr>
          <p:nvPr>
            <p:ph type="title"/>
          </p:nvPr>
        </p:nvSpPr>
        <p:spPr>
          <a:xfrm>
            <a:off x="1219200" y="3200400"/>
            <a:ext cx="8229600" cy="1143000"/>
          </a:xfrm>
        </p:spPr>
        <p:txBody>
          <a:bodyPr/>
          <a:lstStyle/>
          <a:p>
            <a:pPr algn="ctr"/>
            <a:r>
              <a:rPr lang="en-US" dirty="0" smtClean="0"/>
              <a:t>Thank  you</a:t>
            </a:r>
            <a:endParaRPr lang="en-US" dirty="0"/>
          </a:p>
        </p:txBody>
      </p:sp>
      <p:sp>
        <p:nvSpPr>
          <p:cNvPr id="3" name="Rectangle 2"/>
          <p:cNvSpPr/>
          <p:nvPr/>
        </p:nvSpPr>
        <p:spPr>
          <a:xfrm>
            <a:off x="533400" y="838200"/>
            <a:ext cx="3200400" cy="1200329"/>
          </a:xfrm>
          <a:prstGeom prst="rect">
            <a:avLst/>
          </a:prstGeom>
        </p:spPr>
        <p:txBody>
          <a:bodyPr wrap="square">
            <a:spAutoFit/>
          </a:bodyPr>
          <a:lstStyle/>
          <a:p>
            <a:pPr algn="just"/>
            <a:r>
              <a:rPr lang="en-MY" sz="2400" dirty="0" smtClean="0"/>
              <a:t>I hope, this research can contribute to </a:t>
            </a:r>
            <a:r>
              <a:rPr lang="en-US" sz="2400" dirty="0" smtClean="0"/>
              <a:t>human development</a:t>
            </a:r>
            <a:r>
              <a:rPr lang="en-MY" sz="2400" dirty="0" smtClean="0"/>
              <a:t>.</a:t>
            </a: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utm.jpg"/>
          <p:cNvPicPr>
            <a:picLocks noChangeAspect="1"/>
          </p:cNvPicPr>
          <p:nvPr/>
        </p:nvPicPr>
        <p:blipFill>
          <a:blip r:embed="rId2"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2" name="Title 1"/>
          <p:cNvSpPr>
            <a:spLocks noGrp="1"/>
          </p:cNvSpPr>
          <p:nvPr>
            <p:ph type="title"/>
          </p:nvPr>
        </p:nvSpPr>
        <p:spPr/>
        <p:txBody>
          <a:bodyPr/>
          <a:lstStyle/>
          <a:p>
            <a:r>
              <a:rPr lang="en-US" dirty="0" smtClean="0"/>
              <a:t>Lattice Boltzmann aim</a:t>
            </a:r>
            <a:endParaRPr lang="en-US" dirty="0"/>
          </a:p>
        </p:txBody>
      </p:sp>
      <p:sp>
        <p:nvSpPr>
          <p:cNvPr id="3" name="Content Placeholder 2"/>
          <p:cNvSpPr>
            <a:spLocks noGrp="1"/>
          </p:cNvSpPr>
          <p:nvPr>
            <p:ph sz="quarter" idx="1"/>
          </p:nvPr>
        </p:nvSpPr>
        <p:spPr>
          <a:xfrm>
            <a:off x="304800" y="1600200"/>
            <a:ext cx="7467600" cy="4525963"/>
          </a:xfrm>
        </p:spPr>
        <p:txBody>
          <a:bodyPr/>
          <a:lstStyle/>
          <a:p>
            <a:endParaRPr lang="en-US" dirty="0" smtClean="0"/>
          </a:p>
          <a:p>
            <a:pPr algn="just">
              <a:buNone/>
            </a:pPr>
            <a:r>
              <a:rPr lang="en-US" dirty="0" smtClean="0"/>
              <a:t>   The primary goal of LB approach is to build a bridge between the microscopic and macroscopic dynamics rather than to dealt with macroscopic dynamics directly.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62000" y="-152400"/>
            <a:ext cx="8229600" cy="1143000"/>
          </a:xfrm>
          <a:noFill/>
          <a:ln/>
        </p:spPr>
        <p:txBody>
          <a:bodyPr lIns="90488" tIns="44450" rIns="90488" bIns="44450"/>
          <a:lstStyle/>
          <a:p>
            <a:pPr defTabSz="587375">
              <a:tabLst>
                <a:tab pos="1300163" algn="l"/>
                <a:tab pos="4229100" algn="l"/>
              </a:tabLst>
            </a:pPr>
            <a:r>
              <a:rPr lang="en-US" b="1"/>
              <a:t>LBM Literature</a:t>
            </a:r>
          </a:p>
        </p:txBody>
      </p:sp>
      <p:sp>
        <p:nvSpPr>
          <p:cNvPr id="154627" name="Rectangle 3"/>
          <p:cNvSpPr>
            <a:spLocks noGrp="1" noChangeArrowheads="1"/>
          </p:cNvSpPr>
          <p:nvPr>
            <p:ph type="body" sz="half" idx="1"/>
          </p:nvPr>
        </p:nvSpPr>
        <p:spPr/>
        <p:txBody>
          <a:bodyPr/>
          <a:lstStyle/>
          <a:p>
            <a:pPr>
              <a:buFontTx/>
              <a:buNone/>
            </a:pPr>
            <a:r>
              <a:rPr lang="en-US" sz="2800"/>
              <a:t>   </a:t>
            </a:r>
          </a:p>
        </p:txBody>
      </p:sp>
      <p:graphicFrame>
        <p:nvGraphicFramePr>
          <p:cNvPr id="154629" name="Object 5"/>
          <p:cNvGraphicFramePr>
            <a:graphicFrameLocks noGrp="1" noChangeAspect="1"/>
          </p:cNvGraphicFramePr>
          <p:nvPr>
            <p:ph sz="half" idx="2"/>
          </p:nvPr>
        </p:nvGraphicFramePr>
        <p:xfrm>
          <a:off x="1300163" y="1146175"/>
          <a:ext cx="6811962" cy="5461000"/>
        </p:xfrm>
        <a:graphic>
          <a:graphicData uri="http://schemas.openxmlformats.org/presentationml/2006/ole">
            <mc:AlternateContent xmlns:mc="http://schemas.openxmlformats.org/markup-compatibility/2006">
              <mc:Choice xmlns:v="urn:schemas-microsoft-com:vml" Requires="v">
                <p:oleObj spid="_x0000_s22531" name="Worksheet" r:id="rId5" imgW="9505950" imgH="7620000" progId="Excel.Sheet.8">
                  <p:embed/>
                </p:oleObj>
              </mc:Choice>
              <mc:Fallback>
                <p:oleObj name="Worksheet" r:id="rId5" imgW="9505950" imgH="76200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163" y="1146175"/>
                        <a:ext cx="6811962" cy="546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88" name="Object 16"/>
          <p:cNvGraphicFramePr>
            <a:graphicFrameLocks noGrp="1" noChangeAspect="1"/>
          </p:cNvGraphicFramePr>
          <p:nvPr>
            <p:ph idx="1"/>
          </p:nvPr>
        </p:nvGraphicFramePr>
        <p:xfrm>
          <a:off x="0" y="990600"/>
          <a:ext cx="8991600" cy="6019800"/>
        </p:xfrm>
        <a:graphic>
          <a:graphicData uri="http://schemas.openxmlformats.org/presentationml/2006/ole">
            <mc:AlternateContent xmlns:mc="http://schemas.openxmlformats.org/markup-compatibility/2006">
              <mc:Choice xmlns:v="urn:schemas-microsoft-com:vml" Requires="v">
                <p:oleObj spid="_x0000_s23555" name="Worksheet" r:id="rId5" imgW="8658225" imgH="5915025" progId="Excel.Sheet.8">
                  <p:embed/>
                </p:oleObj>
              </mc:Choice>
              <mc:Fallback>
                <p:oleObj name="Worksheet" r:id="rId5" imgW="8658225" imgH="5915025"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90600"/>
                        <a:ext cx="8991600" cy="601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74" name="Rectangle 2"/>
          <p:cNvSpPr>
            <a:spLocks noGrp="1" noChangeArrowheads="1"/>
          </p:cNvSpPr>
          <p:nvPr>
            <p:ph type="title"/>
          </p:nvPr>
        </p:nvSpPr>
        <p:spPr>
          <a:xfrm>
            <a:off x="685800" y="152400"/>
            <a:ext cx="8229600" cy="990600"/>
          </a:xfrm>
          <a:noFill/>
          <a:ln/>
        </p:spPr>
        <p:txBody>
          <a:bodyPr lIns="90488" tIns="44450" rIns="90488" bIns="44450">
            <a:normAutofit fontScale="90000"/>
          </a:bodyPr>
          <a:lstStyle/>
          <a:p>
            <a:pPr defTabSz="587375">
              <a:tabLst>
                <a:tab pos="1300163" algn="l"/>
                <a:tab pos="4229100" algn="l"/>
              </a:tabLst>
            </a:pPr>
            <a:r>
              <a:rPr lang="en-US" sz="4000" b="1" dirty="0"/>
              <a:t>LBM Usage in</a:t>
            </a:r>
            <a:br>
              <a:rPr lang="en-US" sz="4000" b="1" dirty="0"/>
            </a:br>
            <a:r>
              <a:rPr lang="en-US" sz="4000" b="1" dirty="0"/>
              <a:t> Various Fields</a:t>
            </a:r>
          </a:p>
        </p:txBody>
      </p:sp>
      <p:sp>
        <p:nvSpPr>
          <p:cNvPr id="156677" name="Rectangle 5"/>
          <p:cNvSpPr>
            <a:spLocks noChangeArrowheads="1"/>
          </p:cNvSpPr>
          <p:nvPr/>
        </p:nvSpPr>
        <p:spPr bwMode="auto">
          <a:xfrm>
            <a:off x="3254375" y="1614488"/>
            <a:ext cx="5651500" cy="1433512"/>
          </a:xfrm>
          <a:prstGeom prst="rect">
            <a:avLst/>
          </a:prstGeom>
          <a:noFill/>
          <a:ln w="9525">
            <a:noFill/>
            <a:miter lim="800000"/>
            <a:headEnd/>
            <a:tailEnd/>
          </a:ln>
          <a:effectLst/>
        </p:spPr>
        <p:txBody>
          <a:bodyPr>
            <a:spAutoFit/>
          </a:bodyPr>
          <a:lstStyle/>
          <a:p>
            <a:pPr>
              <a:spcBef>
                <a:spcPct val="20000"/>
              </a:spcBef>
            </a:pPr>
            <a:r>
              <a:rPr lang="en-US" sz="2800" dirty="0"/>
              <a:t>LBM is new &amp; has been mostly confined to physics literature, until recently.</a:t>
            </a:r>
            <a:r>
              <a:rPr lang="en-US" sz="3200" dirty="0"/>
              <a:t> </a:t>
            </a:r>
          </a:p>
        </p:txBody>
      </p:sp>
      <p:sp>
        <p:nvSpPr>
          <p:cNvPr id="5" name="Footer Placeholder 4"/>
          <p:cNvSpPr>
            <a:spLocks noGrp="1"/>
          </p:cNvSpPr>
          <p:nvPr>
            <p:ph type="ftr" sz="quarter" idx="16"/>
          </p:nvPr>
        </p:nvSpPr>
        <p:spPr/>
        <p:txBody>
          <a:bodyPr/>
          <a:lstStyle/>
          <a:p>
            <a:r>
              <a:rPr lang="en-US" smtClean="0"/>
              <a:t>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5911850" y="1023938"/>
            <a:ext cx="2362200" cy="1209675"/>
          </a:xfrm>
          <a:prstGeom prst="ellipse">
            <a:avLst/>
          </a:prstGeom>
          <a:solidFill>
            <a:srgbClr val="FFFF99"/>
          </a:solidFill>
          <a:ln w="9525">
            <a:solidFill>
              <a:srgbClr val="000000"/>
            </a:solidFill>
            <a:round/>
            <a:headEnd/>
            <a:tailEnd/>
          </a:ln>
        </p:spPr>
        <p:txBody>
          <a:bodyPr/>
          <a:lstStyle/>
          <a:p>
            <a:endParaRPr lang="en-US"/>
          </a:p>
        </p:txBody>
      </p:sp>
      <p:sp>
        <p:nvSpPr>
          <p:cNvPr id="134148" name="Oval 4"/>
          <p:cNvSpPr>
            <a:spLocks noChangeArrowheads="1"/>
          </p:cNvSpPr>
          <p:nvPr/>
        </p:nvSpPr>
        <p:spPr bwMode="auto">
          <a:xfrm>
            <a:off x="1371600" y="4572000"/>
            <a:ext cx="2343150" cy="1270000"/>
          </a:xfrm>
          <a:prstGeom prst="ellipse">
            <a:avLst/>
          </a:prstGeom>
          <a:solidFill>
            <a:srgbClr val="FF3300">
              <a:alpha val="56000"/>
            </a:srgbClr>
          </a:solidFill>
          <a:ln w="9525">
            <a:solidFill>
              <a:srgbClr val="000000"/>
            </a:solidFill>
            <a:round/>
            <a:headEnd/>
            <a:tailEnd/>
          </a:ln>
        </p:spPr>
        <p:txBody>
          <a:bodyPr/>
          <a:lstStyle/>
          <a:p>
            <a:endParaRPr lang="en-US"/>
          </a:p>
        </p:txBody>
      </p:sp>
      <p:sp>
        <p:nvSpPr>
          <p:cNvPr id="134149" name="Oval 5"/>
          <p:cNvSpPr>
            <a:spLocks noChangeArrowheads="1"/>
          </p:cNvSpPr>
          <p:nvPr/>
        </p:nvSpPr>
        <p:spPr bwMode="auto">
          <a:xfrm>
            <a:off x="1219200" y="923925"/>
            <a:ext cx="2362200" cy="1209675"/>
          </a:xfrm>
          <a:prstGeom prst="ellipse">
            <a:avLst/>
          </a:prstGeom>
          <a:solidFill>
            <a:srgbClr val="FFBE7D"/>
          </a:solidFill>
          <a:ln w="9525">
            <a:solidFill>
              <a:srgbClr val="000000"/>
            </a:solidFill>
            <a:round/>
            <a:headEnd/>
            <a:tailEnd/>
          </a:ln>
        </p:spPr>
        <p:txBody>
          <a:bodyPr/>
          <a:lstStyle/>
          <a:p>
            <a:endParaRPr lang="en-US"/>
          </a:p>
        </p:txBody>
      </p:sp>
      <p:sp>
        <p:nvSpPr>
          <p:cNvPr id="134150" name="Oval 6"/>
          <p:cNvSpPr>
            <a:spLocks noChangeArrowheads="1"/>
          </p:cNvSpPr>
          <p:nvPr/>
        </p:nvSpPr>
        <p:spPr bwMode="auto">
          <a:xfrm>
            <a:off x="5657850" y="4572000"/>
            <a:ext cx="2495550" cy="1270000"/>
          </a:xfrm>
          <a:prstGeom prst="ellipse">
            <a:avLst/>
          </a:prstGeom>
          <a:solidFill>
            <a:srgbClr val="D8EBB3"/>
          </a:solidFill>
          <a:ln w="9525">
            <a:solidFill>
              <a:srgbClr val="000000"/>
            </a:solidFill>
            <a:round/>
            <a:headEnd/>
            <a:tailEnd/>
          </a:ln>
        </p:spPr>
        <p:txBody>
          <a:bodyPr/>
          <a:lstStyle/>
          <a:p>
            <a:endParaRPr lang="en-US"/>
          </a:p>
        </p:txBody>
      </p:sp>
      <p:sp>
        <p:nvSpPr>
          <p:cNvPr id="134152" name="Text Box 8"/>
          <p:cNvSpPr txBox="1">
            <a:spLocks noChangeArrowheads="1"/>
          </p:cNvSpPr>
          <p:nvPr/>
        </p:nvSpPr>
        <p:spPr bwMode="auto">
          <a:xfrm>
            <a:off x="1524000" y="4662488"/>
            <a:ext cx="1981200" cy="984885"/>
          </a:xfrm>
          <a:prstGeom prst="rect">
            <a:avLst/>
          </a:prstGeom>
          <a:noFill/>
          <a:ln w="12700">
            <a:noFill/>
            <a:prstDash val="dash"/>
            <a:miter lim="800000"/>
            <a:headEnd/>
            <a:tailEnd/>
          </a:ln>
          <a:effectLst/>
        </p:spPr>
        <p:txBody>
          <a:bodyPr>
            <a:spAutoFit/>
          </a:bodyPr>
          <a:lstStyle/>
          <a:p>
            <a:pPr algn="ctr" eaLnBrk="0" hangingPunct="0">
              <a:spcBef>
                <a:spcPct val="50000"/>
              </a:spcBef>
            </a:pPr>
            <a:r>
              <a:rPr lang="en-US" sz="2000" dirty="0" smtClean="0">
                <a:latin typeface="Times New Roman" pitchFamily="18" charset="0"/>
              </a:rPr>
              <a:t>No combine Fluids/Diffusion </a:t>
            </a:r>
            <a:r>
              <a:rPr lang="en-US" dirty="0">
                <a:latin typeface="Times New Roman" pitchFamily="18" charset="0"/>
              </a:rPr>
              <a:t>(No Interaction)</a:t>
            </a:r>
          </a:p>
        </p:txBody>
      </p:sp>
      <p:sp>
        <p:nvSpPr>
          <p:cNvPr id="134154" name="Rectangle 10"/>
          <p:cNvSpPr>
            <a:spLocks noChangeArrowheads="1"/>
          </p:cNvSpPr>
          <p:nvPr/>
        </p:nvSpPr>
        <p:spPr bwMode="auto">
          <a:xfrm>
            <a:off x="3124200" y="2057400"/>
            <a:ext cx="3048000" cy="2667000"/>
          </a:xfrm>
          <a:prstGeom prst="rect">
            <a:avLst/>
          </a:prstGeom>
          <a:solidFill>
            <a:srgbClr val="33CCCC">
              <a:alpha val="47000"/>
            </a:srgbClr>
          </a:solidFill>
          <a:ln w="12700">
            <a:solidFill>
              <a:srgbClr val="0000FF"/>
            </a:solidFill>
            <a:miter lim="800000"/>
            <a:headEnd/>
            <a:tailEnd/>
          </a:ln>
          <a:effectLst/>
        </p:spPr>
        <p:txBody>
          <a:bodyPr wrap="none" anchor="ctr"/>
          <a:lstStyle/>
          <a:p>
            <a:endParaRPr lang="en-US"/>
          </a:p>
        </p:txBody>
      </p:sp>
      <p:sp>
        <p:nvSpPr>
          <p:cNvPr id="134153" name="Text Box 9"/>
          <p:cNvSpPr txBox="1">
            <a:spLocks noChangeArrowheads="1"/>
          </p:cNvSpPr>
          <p:nvPr/>
        </p:nvSpPr>
        <p:spPr bwMode="auto">
          <a:xfrm>
            <a:off x="5924550" y="4860925"/>
            <a:ext cx="1981200" cy="707886"/>
          </a:xfrm>
          <a:prstGeom prst="rect">
            <a:avLst/>
          </a:prstGeom>
          <a:noFill/>
          <a:ln w="12700">
            <a:noFill/>
            <a:prstDash val="dash"/>
            <a:miter lim="800000"/>
            <a:headEnd/>
            <a:tailEnd/>
          </a:ln>
          <a:effectLst/>
        </p:spPr>
        <p:txBody>
          <a:bodyPr>
            <a:spAutoFit/>
          </a:bodyPr>
          <a:lstStyle/>
          <a:p>
            <a:pPr algn="ctr" eaLnBrk="0" hangingPunct="0">
              <a:spcBef>
                <a:spcPct val="50000"/>
              </a:spcBef>
            </a:pPr>
            <a:r>
              <a:rPr lang="en-US" sz="2000" dirty="0" smtClean="0">
                <a:latin typeface="Times New Roman" pitchFamily="18" charset="0"/>
              </a:rPr>
              <a:t>No combine Fluids</a:t>
            </a:r>
            <a:endParaRPr lang="en-US" sz="1600" dirty="0">
              <a:latin typeface="Times New Roman" pitchFamily="18" charset="0"/>
            </a:endParaRPr>
          </a:p>
        </p:txBody>
      </p:sp>
      <p:sp>
        <p:nvSpPr>
          <p:cNvPr id="134155" name="Text Box 11"/>
          <p:cNvSpPr txBox="1">
            <a:spLocks noChangeArrowheads="1"/>
          </p:cNvSpPr>
          <p:nvPr/>
        </p:nvSpPr>
        <p:spPr bwMode="auto">
          <a:xfrm>
            <a:off x="6096000" y="1050925"/>
            <a:ext cx="1981200" cy="1006475"/>
          </a:xfrm>
          <a:prstGeom prst="rect">
            <a:avLst/>
          </a:prstGeom>
          <a:noFill/>
          <a:ln w="12700">
            <a:noFill/>
            <a:prstDash val="dash"/>
            <a:miter lim="800000"/>
            <a:headEnd/>
            <a:tailEnd/>
          </a:ln>
          <a:effectLst/>
        </p:spPr>
        <p:txBody>
          <a:bodyPr>
            <a:spAutoFit/>
          </a:bodyPr>
          <a:lstStyle/>
          <a:p>
            <a:pPr algn="ctr" eaLnBrk="0" hangingPunct="0">
              <a:spcBef>
                <a:spcPct val="50000"/>
              </a:spcBef>
            </a:pPr>
            <a:r>
              <a:rPr lang="en-US" sz="2000" dirty="0">
                <a:latin typeface="Times New Roman" pitchFamily="18" charset="0"/>
              </a:rPr>
              <a:t>Single Component Multiphase</a:t>
            </a:r>
            <a:endParaRPr lang="en-US" dirty="0">
              <a:latin typeface="Times New Roman" pitchFamily="18" charset="0"/>
            </a:endParaRPr>
          </a:p>
        </p:txBody>
      </p:sp>
      <p:sp>
        <p:nvSpPr>
          <p:cNvPr id="134156" name="Text Box 12"/>
          <p:cNvSpPr txBox="1">
            <a:spLocks noChangeArrowheads="1"/>
          </p:cNvSpPr>
          <p:nvPr/>
        </p:nvSpPr>
        <p:spPr bwMode="auto">
          <a:xfrm>
            <a:off x="1371600" y="1066800"/>
            <a:ext cx="1981200" cy="809625"/>
          </a:xfrm>
          <a:prstGeom prst="rect">
            <a:avLst/>
          </a:prstGeom>
          <a:noFill/>
          <a:ln w="12700">
            <a:noFill/>
            <a:prstDash val="dash"/>
            <a:miter lim="800000"/>
            <a:headEnd/>
            <a:tailEnd/>
          </a:ln>
          <a:effectLst/>
        </p:spPr>
        <p:txBody>
          <a:bodyPr>
            <a:spAutoFit/>
          </a:bodyPr>
          <a:lstStyle/>
          <a:p>
            <a:pPr algn="ctr" eaLnBrk="0" hangingPunct="0">
              <a:spcBef>
                <a:spcPct val="50000"/>
              </a:spcBef>
            </a:pPr>
            <a:r>
              <a:rPr lang="en-US" sz="2000" dirty="0">
                <a:latin typeface="Times New Roman" pitchFamily="18" charset="0"/>
              </a:rPr>
              <a:t>Single Phase</a:t>
            </a:r>
          </a:p>
          <a:p>
            <a:pPr algn="ctr" eaLnBrk="0" hangingPunct="0">
              <a:spcBef>
                <a:spcPct val="50000"/>
              </a:spcBef>
            </a:pPr>
            <a:r>
              <a:rPr lang="en-US" dirty="0">
                <a:latin typeface="Times New Roman" pitchFamily="18" charset="0"/>
              </a:rPr>
              <a:t>(No Interaction)</a:t>
            </a:r>
          </a:p>
        </p:txBody>
      </p:sp>
      <p:sp>
        <p:nvSpPr>
          <p:cNvPr id="134157" name="Line 13"/>
          <p:cNvSpPr>
            <a:spLocks noChangeShapeType="1"/>
          </p:cNvSpPr>
          <p:nvPr/>
        </p:nvSpPr>
        <p:spPr bwMode="auto">
          <a:xfrm>
            <a:off x="3810000" y="3352800"/>
            <a:ext cx="1905000" cy="0"/>
          </a:xfrm>
          <a:prstGeom prst="line">
            <a:avLst/>
          </a:prstGeom>
          <a:noFill/>
          <a:ln w="57150">
            <a:solidFill>
              <a:srgbClr val="0000FF"/>
            </a:solidFill>
            <a:round/>
            <a:headEnd/>
            <a:tailEnd type="triangle" w="med" len="med"/>
          </a:ln>
          <a:effectLst/>
        </p:spPr>
        <p:txBody>
          <a:bodyPr/>
          <a:lstStyle/>
          <a:p>
            <a:endParaRPr lang="en-US"/>
          </a:p>
        </p:txBody>
      </p:sp>
      <p:sp>
        <p:nvSpPr>
          <p:cNvPr id="134158" name="Line 14"/>
          <p:cNvSpPr>
            <a:spLocks noChangeShapeType="1"/>
          </p:cNvSpPr>
          <p:nvPr/>
        </p:nvSpPr>
        <p:spPr bwMode="auto">
          <a:xfrm rot="5400000" flipV="1">
            <a:off x="2476500" y="3314700"/>
            <a:ext cx="1905000" cy="0"/>
          </a:xfrm>
          <a:prstGeom prst="line">
            <a:avLst/>
          </a:prstGeom>
          <a:noFill/>
          <a:ln w="57150">
            <a:solidFill>
              <a:srgbClr val="0000FF"/>
            </a:solidFill>
            <a:round/>
            <a:headEnd/>
            <a:tailEnd type="triangle" w="med" len="med"/>
          </a:ln>
          <a:effectLst/>
        </p:spPr>
        <p:txBody>
          <a:bodyPr/>
          <a:lstStyle/>
          <a:p>
            <a:endParaRPr lang="en-US"/>
          </a:p>
        </p:txBody>
      </p:sp>
      <p:sp>
        <p:nvSpPr>
          <p:cNvPr id="134159" name="Text Box 15"/>
          <p:cNvSpPr txBox="1">
            <a:spLocks noChangeArrowheads="1"/>
          </p:cNvSpPr>
          <p:nvPr/>
        </p:nvSpPr>
        <p:spPr bwMode="auto">
          <a:xfrm rot="10800000">
            <a:off x="2254250" y="2286000"/>
            <a:ext cx="793750" cy="1905000"/>
          </a:xfrm>
          <a:prstGeom prst="rect">
            <a:avLst/>
          </a:prstGeom>
          <a:noFill/>
          <a:ln w="12700">
            <a:noFill/>
            <a:prstDash val="dash"/>
            <a:miter lim="800000"/>
            <a:headEnd/>
            <a:tailEnd/>
          </a:ln>
          <a:effectLst/>
        </p:spPr>
        <p:txBody>
          <a:bodyPr vert="eaVert">
            <a:spAutoFit/>
          </a:bodyPr>
          <a:lstStyle/>
          <a:p>
            <a:pPr algn="ctr" eaLnBrk="0" hangingPunct="0">
              <a:spcBef>
                <a:spcPct val="50000"/>
              </a:spcBef>
            </a:pPr>
            <a:r>
              <a:rPr lang="en-US" sz="2000" dirty="0">
                <a:latin typeface="Times New Roman" pitchFamily="18" charset="0"/>
              </a:rPr>
              <a:t>Number of Components</a:t>
            </a:r>
          </a:p>
        </p:txBody>
      </p:sp>
      <p:sp>
        <p:nvSpPr>
          <p:cNvPr id="134160" name="Text Box 16"/>
          <p:cNvSpPr txBox="1">
            <a:spLocks noChangeArrowheads="1"/>
          </p:cNvSpPr>
          <p:nvPr/>
        </p:nvSpPr>
        <p:spPr bwMode="auto">
          <a:xfrm rot="16200000">
            <a:off x="4365625" y="2003425"/>
            <a:ext cx="793750" cy="1905000"/>
          </a:xfrm>
          <a:prstGeom prst="rect">
            <a:avLst/>
          </a:prstGeom>
          <a:noFill/>
          <a:ln w="12700">
            <a:noFill/>
            <a:prstDash val="dash"/>
            <a:miter lim="800000"/>
            <a:headEnd/>
            <a:tailEnd/>
          </a:ln>
          <a:effectLst/>
        </p:spPr>
        <p:txBody>
          <a:bodyPr vert="eaVert">
            <a:spAutoFit/>
          </a:bodyPr>
          <a:lstStyle/>
          <a:p>
            <a:pPr algn="ctr" eaLnBrk="0" hangingPunct="0">
              <a:spcBef>
                <a:spcPct val="50000"/>
              </a:spcBef>
            </a:pPr>
            <a:r>
              <a:rPr lang="en-US" sz="2000">
                <a:latin typeface="Times New Roman" pitchFamily="18" charset="0"/>
              </a:rPr>
              <a:t>Interaction Strength</a:t>
            </a:r>
          </a:p>
        </p:txBody>
      </p:sp>
      <p:pic>
        <p:nvPicPr>
          <p:cNvPr id="134169" name="Picture 25" descr="blgoldtag_550_300"/>
          <p:cNvPicPr>
            <a:picLocks noChangeAspect="1" noChangeArrowheads="1"/>
          </p:cNvPicPr>
          <p:nvPr/>
        </p:nvPicPr>
        <p:blipFill>
          <a:blip r:embed="rId3" cstate="print"/>
          <a:srcRect/>
          <a:stretch>
            <a:fillRect/>
          </a:stretch>
        </p:blipFill>
        <p:spPr bwMode="auto">
          <a:xfrm>
            <a:off x="152400" y="6248400"/>
            <a:ext cx="762000" cy="388938"/>
          </a:xfrm>
          <a:prstGeom prst="rect">
            <a:avLst/>
          </a:prstGeom>
          <a:noFill/>
        </p:spPr>
      </p:pic>
      <p:pic>
        <p:nvPicPr>
          <p:cNvPr id="134233" name="Picture 89" descr="image005"/>
          <p:cNvPicPr>
            <a:picLocks noChangeAspect="1" noChangeArrowheads="1"/>
          </p:cNvPicPr>
          <p:nvPr/>
        </p:nvPicPr>
        <p:blipFill>
          <a:blip r:embed="rId4" cstate="print"/>
          <a:srcRect/>
          <a:stretch>
            <a:fillRect/>
          </a:stretch>
        </p:blipFill>
        <p:spPr bwMode="auto">
          <a:xfrm>
            <a:off x="654050" y="342900"/>
            <a:ext cx="1327150" cy="596341"/>
          </a:xfrm>
          <a:prstGeom prst="rect">
            <a:avLst/>
          </a:prstGeom>
          <a:noFill/>
        </p:spPr>
      </p:pic>
      <p:sp>
        <p:nvSpPr>
          <p:cNvPr id="134234" name="Text Box 90"/>
          <p:cNvSpPr txBox="1">
            <a:spLocks noChangeArrowheads="1"/>
          </p:cNvSpPr>
          <p:nvPr/>
        </p:nvSpPr>
        <p:spPr bwMode="auto">
          <a:xfrm>
            <a:off x="520700" y="53975"/>
            <a:ext cx="1612900" cy="336550"/>
          </a:xfrm>
          <a:prstGeom prst="rect">
            <a:avLst/>
          </a:prstGeom>
          <a:noFill/>
          <a:ln w="9525">
            <a:noFill/>
            <a:miter lim="800000"/>
            <a:headEnd/>
            <a:tailEnd/>
          </a:ln>
          <a:effectLst/>
        </p:spPr>
        <p:txBody>
          <a:bodyPr>
            <a:spAutoFit/>
          </a:bodyPr>
          <a:lstStyle/>
          <a:p>
            <a:pPr algn="ctr" defTabSz="4806950">
              <a:spcBef>
                <a:spcPct val="50000"/>
              </a:spcBef>
            </a:pPr>
            <a:r>
              <a:rPr lang="en-US" sz="1600"/>
              <a:t>Streamlines</a:t>
            </a:r>
          </a:p>
        </p:txBody>
      </p:sp>
      <p:grpSp>
        <p:nvGrpSpPr>
          <p:cNvPr id="2" name="Group 91"/>
          <p:cNvGrpSpPr>
            <a:grpSpLocks/>
          </p:cNvGrpSpPr>
          <p:nvPr/>
        </p:nvGrpSpPr>
        <p:grpSpPr bwMode="auto">
          <a:xfrm>
            <a:off x="6705601" y="87313"/>
            <a:ext cx="2057399" cy="827087"/>
            <a:chOff x="6185" y="8645"/>
            <a:chExt cx="1343" cy="617"/>
          </a:xfrm>
        </p:grpSpPr>
        <p:pic>
          <p:nvPicPr>
            <p:cNvPr id="134236" name="Picture 92" descr="0004"/>
            <p:cNvPicPr>
              <a:picLocks noChangeAspect="1" noChangeArrowheads="1"/>
            </p:cNvPicPr>
            <p:nvPr/>
          </p:nvPicPr>
          <p:blipFill>
            <a:blip r:embed="rId5" cstate="print"/>
            <a:srcRect/>
            <a:stretch>
              <a:fillRect/>
            </a:stretch>
          </p:blipFill>
          <p:spPr bwMode="auto">
            <a:xfrm>
              <a:off x="7092" y="8862"/>
              <a:ext cx="397" cy="397"/>
            </a:xfrm>
            <a:prstGeom prst="rect">
              <a:avLst/>
            </a:prstGeom>
            <a:noFill/>
          </p:spPr>
        </p:pic>
        <p:pic>
          <p:nvPicPr>
            <p:cNvPr id="134237" name="Picture 93" descr="0002"/>
            <p:cNvPicPr>
              <a:picLocks noChangeAspect="1" noChangeArrowheads="1"/>
            </p:cNvPicPr>
            <p:nvPr/>
          </p:nvPicPr>
          <p:blipFill>
            <a:blip r:embed="rId6"/>
            <a:srcRect/>
            <a:stretch>
              <a:fillRect/>
            </a:stretch>
          </p:blipFill>
          <p:spPr bwMode="auto">
            <a:xfrm>
              <a:off x="6222" y="8863"/>
              <a:ext cx="399" cy="399"/>
            </a:xfrm>
            <a:prstGeom prst="rect">
              <a:avLst/>
            </a:prstGeom>
            <a:noFill/>
          </p:spPr>
        </p:pic>
        <p:pic>
          <p:nvPicPr>
            <p:cNvPr id="134238" name="Picture 94" descr="0003"/>
            <p:cNvPicPr>
              <a:picLocks noChangeAspect="1" noChangeArrowheads="1"/>
            </p:cNvPicPr>
            <p:nvPr/>
          </p:nvPicPr>
          <p:blipFill>
            <a:blip r:embed="rId7" cstate="print"/>
            <a:srcRect/>
            <a:stretch>
              <a:fillRect/>
            </a:stretch>
          </p:blipFill>
          <p:spPr bwMode="auto">
            <a:xfrm>
              <a:off x="6657" y="8862"/>
              <a:ext cx="399" cy="399"/>
            </a:xfrm>
            <a:prstGeom prst="rect">
              <a:avLst/>
            </a:prstGeom>
            <a:noFill/>
          </p:spPr>
        </p:pic>
        <p:sp>
          <p:nvSpPr>
            <p:cNvPr id="134239" name="Text Box 95"/>
            <p:cNvSpPr txBox="1">
              <a:spLocks noChangeArrowheads="1"/>
            </p:cNvSpPr>
            <p:nvPr/>
          </p:nvSpPr>
          <p:spPr bwMode="auto">
            <a:xfrm>
              <a:off x="6185" y="8645"/>
              <a:ext cx="1343" cy="212"/>
            </a:xfrm>
            <a:prstGeom prst="rect">
              <a:avLst/>
            </a:prstGeom>
            <a:noFill/>
            <a:ln w="9525">
              <a:noFill/>
              <a:miter lim="800000"/>
              <a:headEnd/>
              <a:tailEnd/>
            </a:ln>
            <a:effectLst/>
          </p:spPr>
          <p:txBody>
            <a:bodyPr>
              <a:spAutoFit/>
            </a:bodyPr>
            <a:lstStyle/>
            <a:p>
              <a:pPr algn="ctr" defTabSz="4806950">
                <a:spcBef>
                  <a:spcPct val="50000"/>
                </a:spcBef>
              </a:pPr>
              <a:r>
                <a:rPr lang="en-US" sz="1600"/>
                <a:t>Phase Separation</a:t>
              </a:r>
            </a:p>
          </p:txBody>
        </p:sp>
      </p:grpSp>
      <p:sp>
        <p:nvSpPr>
          <p:cNvPr id="134241" name="Text Box 97"/>
          <p:cNvSpPr txBox="1">
            <a:spLocks noChangeArrowheads="1"/>
          </p:cNvSpPr>
          <p:nvPr/>
        </p:nvSpPr>
        <p:spPr bwMode="auto">
          <a:xfrm>
            <a:off x="0" y="6597650"/>
            <a:ext cx="1612900" cy="336550"/>
          </a:xfrm>
          <a:prstGeom prst="rect">
            <a:avLst/>
          </a:prstGeom>
          <a:noFill/>
          <a:ln w="9525">
            <a:noFill/>
            <a:miter lim="800000"/>
            <a:headEnd/>
            <a:tailEnd/>
          </a:ln>
          <a:effectLst/>
        </p:spPr>
        <p:txBody>
          <a:bodyPr>
            <a:spAutoFit/>
          </a:bodyPr>
          <a:lstStyle/>
          <a:p>
            <a:pPr algn="ctr" defTabSz="4806950">
              <a:spcBef>
                <a:spcPct val="50000"/>
              </a:spcBef>
            </a:pPr>
            <a:r>
              <a:rPr lang="en-US" sz="1600"/>
              <a:t>Diffusion</a:t>
            </a:r>
          </a:p>
        </p:txBody>
      </p:sp>
      <p:pic>
        <p:nvPicPr>
          <p:cNvPr id="134240" name="Picture 96" descr="grav0_S_200_red_perc"/>
          <p:cNvPicPr>
            <a:picLocks noChangeAspect="1" noChangeArrowheads="1"/>
          </p:cNvPicPr>
          <p:nvPr/>
        </p:nvPicPr>
        <p:blipFill>
          <a:blip r:embed="rId8"/>
          <a:srcRect/>
          <a:stretch>
            <a:fillRect/>
          </a:stretch>
        </p:blipFill>
        <p:spPr bwMode="auto">
          <a:xfrm>
            <a:off x="304800" y="5549493"/>
            <a:ext cx="1143000" cy="1027520"/>
          </a:xfrm>
          <a:prstGeom prst="rect">
            <a:avLst/>
          </a:prstGeom>
          <a:noFill/>
        </p:spPr>
      </p:pic>
      <p:pic>
        <p:nvPicPr>
          <p:cNvPr id="134242" name="Picture 98"/>
          <p:cNvPicPr>
            <a:picLocks noChangeAspect="1" noChangeArrowheads="1"/>
          </p:cNvPicPr>
          <p:nvPr/>
        </p:nvPicPr>
        <p:blipFill>
          <a:blip r:embed="rId9"/>
          <a:srcRect t="30313"/>
          <a:stretch>
            <a:fillRect/>
          </a:stretch>
        </p:blipFill>
        <p:spPr bwMode="auto">
          <a:xfrm>
            <a:off x="5410200" y="5715000"/>
            <a:ext cx="710286" cy="990600"/>
          </a:xfrm>
          <a:prstGeom prst="rect">
            <a:avLst/>
          </a:prstGeom>
          <a:noFill/>
          <a:ln w="9525">
            <a:noFill/>
            <a:miter lim="800000"/>
            <a:headEnd/>
            <a:tailEnd/>
          </a:ln>
          <a:effectLst/>
        </p:spPr>
      </p:pic>
      <p:sp>
        <p:nvSpPr>
          <p:cNvPr id="134243" name="Text Box 99"/>
          <p:cNvSpPr txBox="1">
            <a:spLocks noChangeArrowheads="1"/>
          </p:cNvSpPr>
          <p:nvPr/>
        </p:nvSpPr>
        <p:spPr bwMode="auto">
          <a:xfrm>
            <a:off x="5715000" y="6019800"/>
            <a:ext cx="2132012" cy="336550"/>
          </a:xfrm>
          <a:prstGeom prst="rect">
            <a:avLst/>
          </a:prstGeom>
          <a:noFill/>
          <a:ln w="9525">
            <a:noFill/>
            <a:miter lim="800000"/>
            <a:headEnd/>
            <a:tailEnd/>
          </a:ln>
          <a:effectLst/>
        </p:spPr>
        <p:txBody>
          <a:bodyPr>
            <a:spAutoFit/>
          </a:bodyPr>
          <a:lstStyle/>
          <a:p>
            <a:pPr algn="ctr" defTabSz="4806950">
              <a:spcBef>
                <a:spcPct val="50000"/>
              </a:spcBef>
            </a:pPr>
            <a:r>
              <a:rPr lang="en-US" sz="1600" dirty="0"/>
              <a:t>Oil &amp; water</a:t>
            </a:r>
          </a:p>
        </p:txBody>
      </p:sp>
      <p:sp>
        <p:nvSpPr>
          <p:cNvPr id="134244" name="Rectangle 100"/>
          <p:cNvSpPr>
            <a:spLocks noGrp="1" noChangeArrowheads="1"/>
          </p:cNvSpPr>
          <p:nvPr>
            <p:ph type="title"/>
          </p:nvPr>
        </p:nvSpPr>
        <p:spPr>
          <a:xfrm>
            <a:off x="2590800" y="-381000"/>
            <a:ext cx="8229600" cy="1143000"/>
          </a:xfrm>
          <a:noFill/>
          <a:ln/>
        </p:spPr>
        <p:txBody>
          <a:bodyPr/>
          <a:lstStyle/>
          <a:p>
            <a:r>
              <a:rPr lang="en-US"/>
              <a:t>LBM Capabilities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utm.jpg"/>
          <p:cNvPicPr>
            <a:picLocks noChangeAspect="1"/>
          </p:cNvPicPr>
          <p:nvPr/>
        </p:nvPicPr>
        <p:blipFill>
          <a:blip r:embed="rId4"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2" name="Title 1"/>
          <p:cNvSpPr>
            <a:spLocks noGrp="1"/>
          </p:cNvSpPr>
          <p:nvPr>
            <p:ph type="title"/>
          </p:nvPr>
        </p:nvSpPr>
        <p:spPr>
          <a:xfrm>
            <a:off x="457200" y="381000"/>
            <a:ext cx="8229600" cy="1143000"/>
          </a:xfrm>
        </p:spPr>
        <p:txBody>
          <a:bodyPr/>
          <a:lstStyle/>
          <a:p>
            <a:r>
              <a:rPr lang="en-US" dirty="0" smtClean="0"/>
              <a:t>The Boltzmann Equation</a:t>
            </a:r>
            <a:endParaRPr lang="en-US" dirty="0"/>
          </a:p>
        </p:txBody>
      </p:sp>
      <p:sp>
        <p:nvSpPr>
          <p:cNvPr id="3" name="Content Placeholder 2"/>
          <p:cNvSpPr>
            <a:spLocks noGrp="1"/>
          </p:cNvSpPr>
          <p:nvPr>
            <p:ph sz="quarter" idx="1"/>
          </p:nvPr>
        </p:nvSpPr>
        <p:spPr>
          <a:xfrm>
            <a:off x="685800" y="5562600"/>
            <a:ext cx="7848600" cy="609600"/>
          </a:xfrm>
        </p:spPr>
        <p:txBody>
          <a:bodyPr>
            <a:normAutofit fontScale="92500"/>
          </a:bodyPr>
          <a:lstStyle/>
          <a:p>
            <a:pPr>
              <a:buNone/>
            </a:pPr>
            <a:r>
              <a:rPr lang="en-US" dirty="0" smtClean="0"/>
              <a:t> Equation describes the evolution of groups of molecules</a:t>
            </a:r>
          </a:p>
          <a:p>
            <a:pPr>
              <a:buNone/>
            </a:pPr>
            <a:endParaRPr lang="en-US" dirty="0"/>
          </a:p>
        </p:txBody>
      </p:sp>
      <p:graphicFrame>
        <p:nvGraphicFramePr>
          <p:cNvPr id="1027" name="Object 3"/>
          <p:cNvGraphicFramePr>
            <a:graphicFrameLocks noChangeAspect="1"/>
          </p:cNvGraphicFramePr>
          <p:nvPr/>
        </p:nvGraphicFramePr>
        <p:xfrm>
          <a:off x="2514600" y="2265380"/>
          <a:ext cx="3200400" cy="1167205"/>
        </p:xfrm>
        <a:graphic>
          <a:graphicData uri="http://schemas.openxmlformats.org/presentationml/2006/ole">
            <mc:AlternateContent xmlns:mc="http://schemas.openxmlformats.org/markup-compatibility/2006">
              <mc:Choice xmlns:v="urn:schemas-microsoft-com:vml" Requires="v">
                <p:oleObj spid="_x0000_s60419" name="Equation" r:id="rId5" imgW="1079280" imgH="393480" progId="Equation.3">
                  <p:embed/>
                </p:oleObj>
              </mc:Choice>
              <mc:Fallback>
                <p:oleObj name="Equation" r:id="rId5" imgW="107928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265380"/>
                        <a:ext cx="3200400" cy="116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eft Brace 5"/>
          <p:cNvSpPr/>
          <p:nvPr/>
        </p:nvSpPr>
        <p:spPr>
          <a:xfrm rot="16200000">
            <a:off x="3162300" y="2705100"/>
            <a:ext cx="457200" cy="1752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4879731" y="3121269"/>
            <a:ext cx="457200" cy="920262"/>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2514600" y="3733800"/>
            <a:ext cx="2057400" cy="369332"/>
          </a:xfrm>
          <a:prstGeom prst="rect">
            <a:avLst/>
          </a:prstGeom>
          <a:noFill/>
        </p:spPr>
        <p:txBody>
          <a:bodyPr wrap="square" rtlCol="0">
            <a:spAutoFit/>
          </a:bodyPr>
          <a:lstStyle/>
          <a:p>
            <a:r>
              <a:rPr lang="en-US" dirty="0" smtClean="0"/>
              <a:t>Advection terms</a:t>
            </a:r>
            <a:endParaRPr lang="en-US" dirty="0"/>
          </a:p>
        </p:txBody>
      </p:sp>
      <p:sp>
        <p:nvSpPr>
          <p:cNvPr id="9" name="TextBox 8"/>
          <p:cNvSpPr txBox="1"/>
          <p:nvPr/>
        </p:nvSpPr>
        <p:spPr>
          <a:xfrm>
            <a:off x="4495800" y="3733800"/>
            <a:ext cx="1981200" cy="369332"/>
          </a:xfrm>
          <a:prstGeom prst="rect">
            <a:avLst/>
          </a:prstGeom>
          <a:noFill/>
        </p:spPr>
        <p:txBody>
          <a:bodyPr wrap="square" rtlCol="0">
            <a:spAutoFit/>
          </a:bodyPr>
          <a:lstStyle/>
          <a:p>
            <a:r>
              <a:rPr lang="en-US" dirty="0" smtClean="0"/>
              <a:t>Collision terms</a:t>
            </a:r>
            <a:endParaRPr lang="en-US" dirty="0"/>
          </a:p>
        </p:txBody>
      </p:sp>
      <p:sp>
        <p:nvSpPr>
          <p:cNvPr id="10" name="TextBox 9"/>
          <p:cNvSpPr txBox="1"/>
          <p:nvPr/>
        </p:nvSpPr>
        <p:spPr>
          <a:xfrm>
            <a:off x="1219200" y="4419600"/>
            <a:ext cx="6172200" cy="646331"/>
          </a:xfrm>
          <a:prstGeom prst="rect">
            <a:avLst/>
          </a:prstGeom>
          <a:noFill/>
        </p:spPr>
        <p:txBody>
          <a:bodyPr wrap="square" rtlCol="0">
            <a:spAutoFit/>
          </a:bodyPr>
          <a:lstStyle/>
          <a:p>
            <a:r>
              <a:rPr lang="en-US" dirty="0" smtClean="0"/>
              <a:t>f : particle distribution function </a:t>
            </a:r>
          </a:p>
          <a:p>
            <a:r>
              <a:rPr lang="en-US" dirty="0" smtClean="0"/>
              <a:t>c : velocity of distribution function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utm.jpg"/>
          <p:cNvPicPr>
            <a:picLocks noChangeAspect="1"/>
          </p:cNvPicPr>
          <p:nvPr/>
        </p:nvPicPr>
        <p:blipFill>
          <a:blip r:embed="rId2" cstate="print">
            <a:lum bright="76000"/>
          </a:blip>
          <a:stretch>
            <a:fillRect/>
          </a:stretch>
        </p:blipFill>
        <p:spPr>
          <a:xfrm>
            <a:off x="1600200" y="304800"/>
            <a:ext cx="6119842" cy="6119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nvex"/>
            <a:contourClr>
              <a:srgbClr val="333333"/>
            </a:contourClr>
          </a:sp3d>
        </p:spPr>
      </p:pic>
      <p:sp>
        <p:nvSpPr>
          <p:cNvPr id="3" name="Content Placeholder 2"/>
          <p:cNvSpPr>
            <a:spLocks noGrp="1"/>
          </p:cNvSpPr>
          <p:nvPr>
            <p:ph sz="quarter" idx="1"/>
          </p:nvPr>
        </p:nvSpPr>
        <p:spPr>
          <a:xfrm>
            <a:off x="457200" y="609600"/>
            <a:ext cx="8382000" cy="5181600"/>
          </a:xfrm>
        </p:spPr>
        <p:txBody>
          <a:bodyPr/>
          <a:lstStyle/>
          <a:p>
            <a:r>
              <a:rPr lang="en-US" b="1" dirty="0" smtClean="0"/>
              <a:t>BGK (</a:t>
            </a:r>
            <a:r>
              <a:rPr lang="en-US" b="1" dirty="0" err="1" smtClean="0"/>
              <a:t>Bhatnagar</a:t>
            </a:r>
            <a:r>
              <a:rPr lang="en-US" b="1" dirty="0" smtClean="0"/>
              <a:t>-Gross-</a:t>
            </a:r>
            <a:r>
              <a:rPr lang="en-US" b="1" dirty="0" err="1" smtClean="0"/>
              <a:t>Krook</a:t>
            </a:r>
            <a:r>
              <a:rPr lang="en-US" b="1" dirty="0" smtClean="0"/>
              <a:t>) model</a:t>
            </a:r>
          </a:p>
          <a:p>
            <a:pPr lvl="1">
              <a:lnSpc>
                <a:spcPct val="150000"/>
              </a:lnSpc>
            </a:pPr>
            <a:endParaRPr lang="en-US" sz="1000" dirty="0" smtClean="0"/>
          </a:p>
          <a:p>
            <a:pPr lvl="1">
              <a:lnSpc>
                <a:spcPct val="150000"/>
              </a:lnSpc>
            </a:pPr>
            <a:r>
              <a:rPr lang="en-US" dirty="0" smtClean="0"/>
              <a:t>most often used to solve the incompressible </a:t>
            </a:r>
            <a:r>
              <a:rPr lang="en-US" dirty="0" err="1" smtClean="0"/>
              <a:t>Navier</a:t>
            </a:r>
            <a:r>
              <a:rPr lang="en-US" dirty="0" smtClean="0"/>
              <a:t>-Stokes equations</a:t>
            </a:r>
          </a:p>
          <a:p>
            <a:pPr lvl="1">
              <a:lnSpc>
                <a:spcPct val="150000"/>
              </a:lnSpc>
            </a:pPr>
            <a:r>
              <a:rPr lang="en-US" dirty="0" smtClean="0"/>
              <a:t>a quasi-compressible come, in which the fluid is manufactured into adopting a slightly compressible behavior to solve the pressure equation</a:t>
            </a:r>
          </a:p>
          <a:p>
            <a:pPr lvl="1">
              <a:lnSpc>
                <a:spcPct val="150000"/>
              </a:lnSpc>
            </a:pPr>
            <a:r>
              <a:rPr lang="en-US" dirty="0" smtClean="0"/>
              <a:t>can also be used to simulate compressible flows at low Mach-number</a:t>
            </a:r>
          </a:p>
          <a:p>
            <a:pPr lvl="1">
              <a:lnSpc>
                <a:spcPct val="150000"/>
              </a:lnSpc>
            </a:pPr>
            <a:r>
              <a:rPr lang="en-US" dirty="0" smtClean="0"/>
              <a:t>It perform easily as well as its reliability</a:t>
            </a:r>
          </a:p>
          <a:p>
            <a:pPr lvl="1"/>
            <a:endParaRPr lang="en-US" b="1"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Discrete velocity model</a:t>
            </a:r>
            <a:endParaRPr lang="en-US" dirty="0"/>
          </a:p>
        </p:txBody>
      </p:sp>
      <p:sp>
        <p:nvSpPr>
          <p:cNvPr id="3" name="Content Placeholder 2"/>
          <p:cNvSpPr>
            <a:spLocks noGrp="1"/>
          </p:cNvSpPr>
          <p:nvPr>
            <p:ph sz="quarter" idx="1"/>
          </p:nvPr>
        </p:nvSpPr>
        <p:spPr>
          <a:xfrm>
            <a:off x="609600" y="4953000"/>
            <a:ext cx="4800600" cy="1600200"/>
          </a:xfrm>
        </p:spPr>
        <p:txBody>
          <a:bodyPr>
            <a:normAutofit/>
          </a:bodyPr>
          <a:lstStyle/>
          <a:p>
            <a:pPr algn="just">
              <a:buNone/>
            </a:pPr>
            <a:r>
              <a:rPr lang="en-US" dirty="0" smtClean="0"/>
              <a:t>  The direction of distribution function is limited to seven or nine directions </a:t>
            </a:r>
            <a:endParaRPr lang="en-US" dirty="0"/>
          </a:p>
        </p:txBody>
      </p:sp>
      <p:pic>
        <p:nvPicPr>
          <p:cNvPr id="2050" name="Picture 2"/>
          <p:cNvPicPr>
            <a:picLocks noChangeAspect="1" noChangeArrowheads="1"/>
          </p:cNvPicPr>
          <p:nvPr/>
        </p:nvPicPr>
        <p:blipFill>
          <a:blip r:embed="rId2">
            <a:lum bright="-1000"/>
          </a:blip>
          <a:srcRect/>
          <a:stretch>
            <a:fillRect/>
          </a:stretch>
        </p:blipFill>
        <p:spPr bwMode="auto">
          <a:xfrm>
            <a:off x="1219200" y="1828800"/>
            <a:ext cx="1981200" cy="1952625"/>
          </a:xfrm>
          <a:prstGeom prst="rect">
            <a:avLst/>
          </a:prstGeom>
          <a:noFill/>
          <a:ln w="9525">
            <a:noFill/>
            <a:miter lim="800000"/>
            <a:headEnd/>
            <a:tailEnd/>
          </a:ln>
          <a:effectLst/>
        </p:spPr>
      </p:pic>
      <p:cxnSp>
        <p:nvCxnSpPr>
          <p:cNvPr id="10" name="Straight Arrow Connector 9"/>
          <p:cNvCxnSpPr/>
          <p:nvPr/>
        </p:nvCxnSpPr>
        <p:spPr>
          <a:xfrm>
            <a:off x="5181600" y="1981200"/>
            <a:ext cx="1828800" cy="1752600"/>
          </a:xfrm>
          <a:prstGeom prst="straightConnector1">
            <a:avLst/>
          </a:prstGeom>
          <a:ln>
            <a:solidFill>
              <a:schemeClr val="tx1"/>
            </a:solidFill>
            <a:headEnd type="arrow"/>
            <a:tailEnd type="arrow"/>
          </a:ln>
          <a:scene3d>
            <a:camera prst="orthographicFront">
              <a:rot lat="0" lon="0" rev="60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81600" y="1981200"/>
            <a:ext cx="1828800" cy="1752600"/>
          </a:xfrm>
          <a:prstGeom prst="straightConnector1">
            <a:avLst/>
          </a:prstGeom>
          <a:ln>
            <a:solidFill>
              <a:schemeClr val="tx1"/>
            </a:solidFill>
            <a:headEnd type="arrow"/>
            <a:tailEnd type="arrow"/>
          </a:ln>
          <a:scene3d>
            <a:camera prst="orthographicFront">
              <a:rot lat="0" lon="0" rev="209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79963" y="2829951"/>
            <a:ext cx="2166425" cy="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95400" y="4038600"/>
            <a:ext cx="2209800" cy="369332"/>
          </a:xfrm>
          <a:prstGeom prst="rect">
            <a:avLst/>
          </a:prstGeom>
          <a:noFill/>
        </p:spPr>
        <p:txBody>
          <a:bodyPr wrap="square" rtlCol="0">
            <a:spAutoFit/>
          </a:bodyPr>
          <a:lstStyle/>
          <a:p>
            <a:r>
              <a:rPr lang="en-US" dirty="0" smtClean="0"/>
              <a:t>9 velocity model</a:t>
            </a:r>
            <a:endParaRPr lang="en-US" dirty="0"/>
          </a:p>
        </p:txBody>
      </p:sp>
      <p:sp>
        <p:nvSpPr>
          <p:cNvPr id="16" name="TextBox 15"/>
          <p:cNvSpPr txBox="1"/>
          <p:nvPr/>
        </p:nvSpPr>
        <p:spPr>
          <a:xfrm>
            <a:off x="5105400" y="3962400"/>
            <a:ext cx="2209800" cy="369332"/>
          </a:xfrm>
          <a:prstGeom prst="rect">
            <a:avLst/>
          </a:prstGeom>
          <a:noFill/>
        </p:spPr>
        <p:txBody>
          <a:bodyPr wrap="square" rtlCol="0">
            <a:spAutoFit/>
          </a:bodyPr>
          <a:lstStyle/>
          <a:p>
            <a:r>
              <a:rPr lang="en-US" dirty="0" smtClean="0"/>
              <a:t>7  velocity model</a:t>
            </a:r>
            <a:endParaRPr lang="en-US" dirty="0"/>
          </a:p>
        </p:txBody>
      </p:sp>
      <p:pic>
        <p:nvPicPr>
          <p:cNvPr id="2051" name="Picture 3"/>
          <p:cNvPicPr>
            <a:picLocks noChangeAspect="1" noChangeArrowheads="1"/>
          </p:cNvPicPr>
          <p:nvPr/>
        </p:nvPicPr>
        <p:blipFill>
          <a:blip r:embed="rId3"/>
          <a:srcRect/>
          <a:stretch>
            <a:fillRect/>
          </a:stretch>
        </p:blipFill>
        <p:spPr bwMode="auto">
          <a:xfrm>
            <a:off x="5334000" y="4648199"/>
            <a:ext cx="3429000" cy="1725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2085</TotalTime>
  <Words>969</Words>
  <Application>Microsoft Office PowerPoint</Application>
  <PresentationFormat>On-screen Show (4:3)</PresentationFormat>
  <Paragraphs>148</Paragraphs>
  <Slides>28</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Oriel</vt:lpstr>
      <vt:lpstr>Worksheet</vt:lpstr>
      <vt:lpstr>Equation</vt:lpstr>
      <vt:lpstr>3D Simulation of particle motion in lid-driven cavity flow by  MRT LBM  </vt:lpstr>
      <vt:lpstr>Ludwig Eduard Boltzmann</vt:lpstr>
      <vt:lpstr>Lattice Boltzmann aim</vt:lpstr>
      <vt:lpstr>LBM Literature</vt:lpstr>
      <vt:lpstr>LBM Usage in  Various Fields</vt:lpstr>
      <vt:lpstr>LBM Capabilities</vt:lpstr>
      <vt:lpstr>The Boltzmann Equation</vt:lpstr>
      <vt:lpstr>PowerPoint Presentation</vt:lpstr>
      <vt:lpstr>Discrete velocity model</vt:lpstr>
      <vt:lpstr>PowerPoint Presentation</vt:lpstr>
      <vt:lpstr>Bhatnagar-Gross-Krook(BGK) Collision model</vt:lpstr>
      <vt:lpstr>BGK Boltzmann equation</vt:lpstr>
      <vt:lpstr>Collision and Streaming</vt:lpstr>
      <vt:lpstr>PowerPoint Presentation</vt:lpstr>
      <vt:lpstr>PowerPoint Presentation</vt:lpstr>
      <vt:lpstr>Mrt Lattice Boltzmann Method D2Q9</vt:lpstr>
      <vt:lpstr>Mrt Lattice Boltzmann Method D3Q15</vt:lpstr>
      <vt:lpstr>PowerPoint Presentation</vt:lpstr>
      <vt:lpstr>Boundary Condition</vt:lpstr>
      <vt:lpstr>PowerPoint Presentation</vt:lpstr>
      <vt:lpstr>PowerPoint Presentation</vt:lpstr>
      <vt:lpstr>Boundary condition (Zou and He model)</vt:lpstr>
      <vt:lpstr>Particle equation</vt:lpstr>
      <vt:lpstr>PowerPoint Presentation</vt:lpstr>
      <vt:lpstr>PowerPoint Presentation</vt:lpstr>
      <vt:lpstr>Advantages of Lattice Boltzmann Method </vt:lpstr>
      <vt:lpstr>Simulation algorithm</vt:lpstr>
      <vt:lpstr>Thank  you</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in a two-sided lid-driven</dc:title>
  <dc:creator>CPU</dc:creator>
  <cp:lastModifiedBy>DrNoraz</cp:lastModifiedBy>
  <cp:revision>233</cp:revision>
  <dcterms:created xsi:type="dcterms:W3CDTF">2011-05-01T07:23:02Z</dcterms:created>
  <dcterms:modified xsi:type="dcterms:W3CDTF">2011-11-12T07:47:10Z</dcterms:modified>
</cp:coreProperties>
</file>